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499" y="133095"/>
            <a:ext cx="8695001" cy="1297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47086" y="1721103"/>
            <a:ext cx="3838575" cy="231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00415" y="6428920"/>
            <a:ext cx="2444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toronto.edu/~kriz/cifar.html" TargetMode="External"/><Relationship Id="rId3" Type="http://schemas.openxmlformats.org/officeDocument/2006/relationships/image" Target="../media/image2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41.jpg"/><Relationship Id="rId6" Type="http://schemas.openxmlformats.org/officeDocument/2006/relationships/image" Target="../media/image4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unalytics.com/artificial-intelligence-machine-learning-and-deep-" TargetMode="External"/><Relationship Id="rId3" Type="http://schemas.openxmlformats.org/officeDocument/2006/relationships/image" Target="../media/image1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4.jpg"/><Relationship Id="rId6" Type="http://schemas.openxmlformats.org/officeDocument/2006/relationships/image" Target="../media/image51.png"/><Relationship Id="rId7" Type="http://schemas.openxmlformats.org/officeDocument/2006/relationships/image" Target="../media/image52.jp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63.jpg"/><Relationship Id="rId5" Type="http://schemas.openxmlformats.org/officeDocument/2006/relationships/image" Target="../media/image64.jpg"/><Relationship Id="rId6" Type="http://schemas.openxmlformats.org/officeDocument/2006/relationships/image" Target="../media/image65.jpg"/><Relationship Id="rId7" Type="http://schemas.openxmlformats.org/officeDocument/2006/relationships/image" Target="../media/image66.jpg"/><Relationship Id="rId8" Type="http://schemas.openxmlformats.org/officeDocument/2006/relationships/image" Target="../media/image67.jpg"/><Relationship Id="rId9" Type="http://schemas.openxmlformats.org/officeDocument/2006/relationships/image" Target="../media/image68.jpg"/><Relationship Id="rId10" Type="http://schemas.openxmlformats.org/officeDocument/2006/relationships/image" Target="../media/image69.jpg"/><Relationship Id="rId11" Type="http://schemas.openxmlformats.org/officeDocument/2006/relationships/image" Target="../media/image70.jpg"/><Relationship Id="rId12" Type="http://schemas.openxmlformats.org/officeDocument/2006/relationships/image" Target="../media/image71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72.jp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76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80.jpg"/><Relationship Id="rId5" Type="http://schemas.openxmlformats.org/officeDocument/2006/relationships/image" Target="../media/image81.jpg"/><Relationship Id="rId6" Type="http://schemas.openxmlformats.org/officeDocument/2006/relationships/image" Target="../media/image82.png"/><Relationship Id="rId7" Type="http://schemas.openxmlformats.org/officeDocument/2006/relationships/image" Target="../media/image83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hyperlink" Target="http://www.biorxiv.org/content/10.1101/2020.12.16.423102v1" TargetMode="External"/><Relationship Id="rId5" Type="http://schemas.openxmlformats.org/officeDocument/2006/relationships/image" Target="../media/image85.jpg"/><Relationship Id="rId6" Type="http://schemas.openxmlformats.org/officeDocument/2006/relationships/image" Target="../media/image86.jpg"/><Relationship Id="rId7" Type="http://schemas.openxmlformats.org/officeDocument/2006/relationships/image" Target="../media/image8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88.jpg"/><Relationship Id="rId5" Type="http://schemas.openxmlformats.org/officeDocument/2006/relationships/hyperlink" Target="http://www.biorxiv.org/content/10.1101/2020.12.16.423102v1" TargetMode="Externa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89.jp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jpg"/><Relationship Id="rId8" Type="http://schemas.openxmlformats.org/officeDocument/2006/relationships/hyperlink" Target="http://www.biorxiv.org/content/10.1101/2020.12.16.423102v1" TargetMode="Externa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93.jpg"/><Relationship Id="rId5" Type="http://schemas.openxmlformats.org/officeDocument/2006/relationships/hyperlink" Target="http://www.biorxiv.org/content/10.1101/2020.12.16.423102v1" TargetMode="Externa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94.png"/><Relationship Id="rId5" Type="http://schemas.openxmlformats.org/officeDocument/2006/relationships/hyperlink" Target="http://www.biorxiv.org/content/10.1101/2020.11.11.378133v1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lla.rnet.missouri.edu/cheng_courses/mlbioinfo/mlbioinfo.htm" TargetMode="External"/><Relationship Id="rId3" Type="http://schemas.openxmlformats.org/officeDocument/2006/relationships/hyperlink" Target="http://www.biorxiv.org/content/10.1101/2020.11.11.378133v1" TargetMode="External"/><Relationship Id="rId4" Type="http://schemas.openxmlformats.org/officeDocument/2006/relationships/hyperlink" Target="http://www.biorxiv.org/content/10.1101/2020.12.16.423102v1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ru99.com/supervised-vs-unsupervised-learning.html" TargetMode="External"/><Relationship Id="rId3" Type="http://schemas.openxmlformats.org/officeDocument/2006/relationships/image" Target="../media/image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uru99.com/supervised-vs-unsupervised-learning.html" TargetMode="External"/><Relationship Id="rId3" Type="http://schemas.openxmlformats.org/officeDocument/2006/relationships/image" Target="../media/image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rtek.com/application-page/single-cell-gene-expression/" TargetMode="External"/><Relationship Id="rId3" Type="http://schemas.openxmlformats.org/officeDocument/2006/relationships/image" Target="../media/image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74193" y="3242564"/>
            <a:ext cx="2995295" cy="232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75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"/>
                <a:cs typeface="Arial"/>
              </a:rPr>
              <a:t>Lecture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 spc="-50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800">
              <a:latin typeface="Arial"/>
              <a:cs typeface="Arial"/>
            </a:endParaRPr>
          </a:p>
          <a:p>
            <a:pPr algn="ctr" marL="12700" marR="5080">
              <a:lnSpc>
                <a:spcPct val="122100"/>
              </a:lnSpc>
            </a:pPr>
            <a:r>
              <a:rPr dirty="0" sz="2800">
                <a:latin typeface="Arial"/>
                <a:cs typeface="Arial"/>
              </a:rPr>
              <a:t>Xinghua</a:t>
            </a:r>
            <a:r>
              <a:rPr dirty="0" sz="2800" spc="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Mindy</a:t>
            </a:r>
            <a:r>
              <a:rPr dirty="0" sz="2800" spc="1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Shi </a:t>
            </a:r>
            <a:r>
              <a:rPr dirty="0" sz="2800" spc="-10">
                <a:latin typeface="Arial"/>
                <a:cs typeface="Arial"/>
              </a:rPr>
              <a:t>01/24/2022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6757" y="1590547"/>
            <a:ext cx="6782434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31364" marR="5080" indent="-20193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CIS5528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Predictive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Modeling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in </a:t>
            </a:r>
            <a:r>
              <a:rPr dirty="0" sz="3600" spc="-10" b="1">
                <a:latin typeface="Arial"/>
                <a:cs typeface="Arial"/>
              </a:rPr>
              <a:t>Biomedicine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168656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Reinforcement</a:t>
            </a:r>
            <a:r>
              <a:rPr dirty="0" spc="-200"/>
              <a:t> </a:t>
            </a:r>
            <a:r>
              <a:rPr dirty="0" spc="-10"/>
              <a:t>learning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02761"/>
            <a:ext cx="9144000" cy="452340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2880995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dirty="0" spc="-75"/>
              <a:t> </a:t>
            </a:r>
            <a:r>
              <a:rPr dirty="0" spc="-10"/>
              <a:t>Ideas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32635"/>
            <a:ext cx="8032115" cy="414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>
                <a:latin typeface="Calibri"/>
                <a:cs typeface="Calibri"/>
              </a:rPr>
              <a:t>Read</a:t>
            </a:r>
            <a:r>
              <a:rPr dirty="0" sz="3000" spc="-5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classical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and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new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papers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on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specific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topic</a:t>
            </a:r>
            <a:endParaRPr sz="3000">
              <a:latin typeface="Calibri"/>
              <a:cs typeface="Calibri"/>
            </a:endParaRPr>
          </a:p>
          <a:p>
            <a:pPr marL="354965" marR="1409700" indent="-342265">
              <a:lnSpc>
                <a:spcPct val="77300"/>
              </a:lnSpc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>
                <a:latin typeface="Calibri"/>
                <a:cs typeface="Calibri"/>
              </a:rPr>
              <a:t>Reproduce</a:t>
            </a:r>
            <a:r>
              <a:rPr dirty="0" sz="3000" spc="-8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or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develop</a:t>
            </a:r>
            <a:r>
              <a:rPr dirty="0" sz="3000" spc="-7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new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strategies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 spc="-25">
                <a:latin typeface="Calibri"/>
                <a:cs typeface="Calibri"/>
              </a:rPr>
              <a:t>for </a:t>
            </a:r>
            <a:r>
              <a:rPr dirty="0" sz="3000">
                <a:latin typeface="Calibri"/>
                <a:cs typeface="Calibri"/>
              </a:rPr>
              <a:t>analyzing</a:t>
            </a:r>
            <a:r>
              <a:rPr dirty="0" sz="3000" spc="-5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published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data</a:t>
            </a:r>
            <a:endParaRPr sz="3000">
              <a:latin typeface="Calibri"/>
              <a:cs typeface="Calibri"/>
            </a:endParaRPr>
          </a:p>
          <a:p>
            <a:pPr marL="354965" marR="5080" indent="-342265">
              <a:lnSpc>
                <a:spcPts val="29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20">
                <a:latin typeface="Calibri"/>
                <a:cs typeface="Calibri"/>
              </a:rPr>
              <a:t>Aggregate/Integrate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data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from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multiple</a:t>
            </a:r>
            <a:r>
              <a:rPr dirty="0" sz="3000" spc="-4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resources </a:t>
            </a:r>
            <a:r>
              <a:rPr dirty="0" sz="3000">
                <a:latin typeface="Calibri"/>
                <a:cs typeface="Calibri"/>
              </a:rPr>
              <a:t>and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apply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new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analytics</a:t>
            </a:r>
            <a:endParaRPr sz="3000">
              <a:latin typeface="Calibri"/>
              <a:cs typeface="Calibri"/>
            </a:endParaRPr>
          </a:p>
          <a:p>
            <a:pPr marL="354965" marR="843280" indent="-342265">
              <a:lnSpc>
                <a:spcPts val="2900"/>
              </a:lnSpc>
              <a:spcBef>
                <a:spcPts val="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>
                <a:latin typeface="Calibri"/>
                <a:cs typeface="Calibri"/>
              </a:rPr>
              <a:t>Open</a:t>
            </a:r>
            <a:r>
              <a:rPr dirty="0" sz="3000" spc="-8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challenges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for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bioinformatics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and</a:t>
            </a:r>
            <a:r>
              <a:rPr dirty="0" sz="3000" spc="-65">
                <a:latin typeface="Calibri"/>
                <a:cs typeface="Calibri"/>
              </a:rPr>
              <a:t> </a:t>
            </a:r>
            <a:r>
              <a:rPr dirty="0" sz="3000" spc="-20">
                <a:latin typeface="Calibri"/>
                <a:cs typeface="Calibri"/>
              </a:rPr>
              <a:t>data </a:t>
            </a:r>
            <a:r>
              <a:rPr dirty="0" sz="3000" spc="-10">
                <a:latin typeface="Calibri"/>
                <a:cs typeface="Calibri"/>
              </a:rPr>
              <a:t>mining</a:t>
            </a:r>
            <a:endParaRPr sz="3000">
              <a:latin typeface="Calibri"/>
              <a:cs typeface="Calibri"/>
            </a:endParaRPr>
          </a:p>
          <a:p>
            <a:pPr marL="469900">
              <a:lnSpc>
                <a:spcPts val="3110"/>
              </a:lnSpc>
              <a:spcBef>
                <a:spcPts val="15"/>
              </a:spcBef>
            </a:pPr>
            <a:r>
              <a:rPr dirty="0" sz="2600">
                <a:latin typeface="Arial"/>
                <a:cs typeface="Arial"/>
              </a:rPr>
              <a:t>–</a:t>
            </a:r>
            <a:r>
              <a:rPr dirty="0" sz="2600" spc="30">
                <a:latin typeface="Arial"/>
                <a:cs typeface="Arial"/>
              </a:rPr>
              <a:t> </a:t>
            </a:r>
            <a:r>
              <a:rPr dirty="0" sz="2600" spc="-55">
                <a:latin typeface="Calibri"/>
                <a:cs typeface="Calibri"/>
              </a:rPr>
              <a:t>CASP,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CAGI,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CAMI,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DREAM,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iDASH</a:t>
            </a:r>
            <a:endParaRPr sz="2600">
              <a:latin typeface="Calibri"/>
              <a:cs typeface="Calibri"/>
            </a:endParaRPr>
          </a:p>
          <a:p>
            <a:pPr lvl="1" marL="755650" indent="-285750">
              <a:lnSpc>
                <a:spcPts val="3110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600">
                <a:latin typeface="Calibri"/>
                <a:cs typeface="Calibri"/>
              </a:rPr>
              <a:t>KDD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25">
                <a:latin typeface="Calibri"/>
                <a:cs typeface="Calibri"/>
              </a:rPr>
              <a:t>Cup</a:t>
            </a:r>
            <a:endParaRPr sz="26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9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>
                <a:latin typeface="Calibri"/>
                <a:cs typeface="Calibri"/>
              </a:rPr>
              <a:t>UCI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Machine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Learning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Repository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4342" y="458724"/>
            <a:ext cx="365506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Prediction</a:t>
            </a:r>
            <a:r>
              <a:rPr dirty="0" spc="-55"/>
              <a:t> </a:t>
            </a:r>
            <a:r>
              <a:rPr dirty="0" spc="-65"/>
              <a:t>Tasks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07820"/>
            <a:ext cx="7479030" cy="995044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354965" marR="5080" indent="-342265">
              <a:lnSpc>
                <a:spcPts val="3790"/>
              </a:lnSpc>
              <a:spcBef>
                <a:spcPts val="2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Tabular</a:t>
            </a:r>
            <a:r>
              <a:rPr dirty="0" sz="3200" spc="-6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data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(mostly,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can</a:t>
            </a:r>
            <a:r>
              <a:rPr dirty="0" sz="3200" spc="-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include</a:t>
            </a:r>
            <a:r>
              <a:rPr dirty="0" sz="3200" spc="-6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imaging </a:t>
            </a:r>
            <a:r>
              <a:rPr dirty="0" sz="3200">
                <a:latin typeface="Calibri"/>
                <a:cs typeface="Calibri"/>
              </a:rPr>
              <a:t>data)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-</a:t>
            </a:r>
            <a:r>
              <a:rPr dirty="0" sz="3200">
                <a:latin typeface="Calibri"/>
                <a:cs typeface="Calibri"/>
              </a:rPr>
              <a:t>&gt;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clustering/classification/regression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04800" y="2574151"/>
            <a:ext cx="8839200" cy="4284345"/>
            <a:chOff x="304800" y="2574151"/>
            <a:chExt cx="8839200" cy="428434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574151"/>
              <a:ext cx="4724400" cy="380134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5700" y="4191001"/>
              <a:ext cx="5368297" cy="266699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9053" y="0"/>
            <a:ext cx="9015095" cy="6858000"/>
            <a:chOff x="129053" y="0"/>
            <a:chExt cx="901509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053" y="53657"/>
              <a:ext cx="4505264" cy="177514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2453" y="0"/>
              <a:ext cx="4671546" cy="685799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5940" y="5413755"/>
            <a:ext cx="8070850" cy="10439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54965" marR="5080" indent="-342265">
              <a:lnSpc>
                <a:spcPts val="1900"/>
              </a:lnSpc>
              <a:spcBef>
                <a:spcPts val="18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600">
                <a:latin typeface="Arial"/>
                <a:cs typeface="Arial"/>
              </a:rPr>
              <a:t>Predict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impact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unknown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disease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significance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(VUS)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enzymatic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activity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of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lysosomal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hydrolase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α-</a:t>
            </a:r>
            <a:r>
              <a:rPr dirty="0" sz="1600" spc="-10">
                <a:latin typeface="Arial"/>
                <a:cs typeface="Arial"/>
              </a:rPr>
              <a:t>N-</a:t>
            </a:r>
            <a:r>
              <a:rPr dirty="0" sz="1600">
                <a:latin typeface="Arial"/>
                <a:cs typeface="Arial"/>
              </a:rPr>
              <a:t>acetylglucosaminidase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(NAGLU).</a:t>
            </a:r>
            <a:endParaRPr sz="1600">
              <a:latin typeface="Arial"/>
              <a:cs typeface="Arial"/>
            </a:endParaRPr>
          </a:p>
          <a:p>
            <a:pPr marL="354965" marR="673100" indent="-342265">
              <a:lnSpc>
                <a:spcPts val="1900"/>
              </a:lnSpc>
              <a:spcBef>
                <a:spcPts val="40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600">
                <a:latin typeface="Arial"/>
                <a:cs typeface="Arial"/>
              </a:rPr>
              <a:t>Deficiencies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NAGLU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activity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rare,</a:t>
            </a:r>
            <a:r>
              <a:rPr dirty="0" sz="1600" spc="-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monogenic,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recessive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lysosomal </a:t>
            </a:r>
            <a:r>
              <a:rPr dirty="0" sz="1600">
                <a:latin typeface="Arial"/>
                <a:cs typeface="Arial"/>
              </a:rPr>
              <a:t>storage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disorder,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Sanfilippo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syndrome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(MPS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type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IIIB).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800" y="238125"/>
            <a:ext cx="7721600" cy="4978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27340" y="630427"/>
            <a:ext cx="995044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CAGI</a:t>
            </a:r>
            <a:r>
              <a:rPr dirty="0" sz="1800" spc="-20"/>
              <a:t> 2016</a:t>
            </a:r>
            <a:endParaRPr sz="1800"/>
          </a:p>
        </p:txBody>
      </p:sp>
      <p:grpSp>
        <p:nvGrpSpPr>
          <p:cNvPr id="5" name="object 5" descr=""/>
          <p:cNvGrpSpPr/>
          <p:nvPr/>
        </p:nvGrpSpPr>
        <p:grpSpPr>
          <a:xfrm>
            <a:off x="1352550" y="3181350"/>
            <a:ext cx="6515100" cy="1165860"/>
            <a:chOff x="1352550" y="3181350"/>
            <a:chExt cx="6515100" cy="1165860"/>
          </a:xfrm>
        </p:grpSpPr>
        <p:sp>
          <p:nvSpPr>
            <p:cNvPr id="6" name="object 6" descr=""/>
            <p:cNvSpPr/>
            <p:nvPr/>
          </p:nvSpPr>
          <p:spPr>
            <a:xfrm>
              <a:off x="6705600" y="3200400"/>
              <a:ext cx="1143000" cy="304800"/>
            </a:xfrm>
            <a:custGeom>
              <a:avLst/>
              <a:gdLst/>
              <a:ahLst/>
              <a:cxnLst/>
              <a:rect l="l" t="t" r="r" b="b"/>
              <a:pathLst>
                <a:path w="1143000" h="304800">
                  <a:moveTo>
                    <a:pt x="0" y="0"/>
                  </a:moveTo>
                  <a:lnTo>
                    <a:pt x="1143000" y="0"/>
                  </a:lnTo>
                  <a:lnTo>
                    <a:pt x="1143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71600" y="3733800"/>
              <a:ext cx="1295400" cy="304800"/>
            </a:xfrm>
            <a:custGeom>
              <a:avLst/>
              <a:gdLst/>
              <a:ahLst/>
              <a:cxnLst/>
              <a:rect l="l" t="t" r="r" b="b"/>
              <a:pathLst>
                <a:path w="1295400" h="304800">
                  <a:moveTo>
                    <a:pt x="0" y="0"/>
                  </a:moveTo>
                  <a:lnTo>
                    <a:pt x="1295400" y="0"/>
                  </a:lnTo>
                  <a:lnTo>
                    <a:pt x="12954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52600" y="4023360"/>
              <a:ext cx="1295400" cy="304800"/>
            </a:xfrm>
            <a:custGeom>
              <a:avLst/>
              <a:gdLst/>
              <a:ahLst/>
              <a:cxnLst/>
              <a:rect l="l" t="t" r="r" b="b"/>
              <a:pathLst>
                <a:path w="1295400" h="304800">
                  <a:moveTo>
                    <a:pt x="0" y="0"/>
                  </a:moveTo>
                  <a:lnTo>
                    <a:pt x="1295400" y="0"/>
                  </a:lnTo>
                  <a:lnTo>
                    <a:pt x="12954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9050" y="520976"/>
            <a:ext cx="9182100" cy="5816600"/>
            <a:chOff x="-19050" y="520976"/>
            <a:chExt cx="9182100" cy="5816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0976"/>
              <a:ext cx="9144000" cy="581604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4648200"/>
              <a:ext cx="9144000" cy="381000"/>
            </a:xfrm>
            <a:custGeom>
              <a:avLst/>
              <a:gdLst/>
              <a:ahLst/>
              <a:cxnLst/>
              <a:rect l="l" t="t" r="r" b="b"/>
              <a:pathLst>
                <a:path w="9144000" h="381000">
                  <a:moveTo>
                    <a:pt x="0" y="0"/>
                  </a:moveTo>
                  <a:lnTo>
                    <a:pt x="9144000" y="0"/>
                  </a:lnTo>
                  <a:lnTo>
                    <a:pt x="9144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043462" y="191515"/>
            <a:ext cx="9950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CAGI</a:t>
            </a:r>
            <a:r>
              <a:rPr dirty="0" sz="1800" spc="-20">
                <a:latin typeface="Calibri"/>
                <a:cs typeface="Calibri"/>
              </a:rPr>
              <a:t> 2016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373" y="458724"/>
            <a:ext cx="72282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Prediction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Viral</a:t>
            </a:r>
            <a:r>
              <a:rPr dirty="0" spc="-45"/>
              <a:t> </a:t>
            </a:r>
            <a:r>
              <a:rPr dirty="0" spc="-10"/>
              <a:t>Susceptibility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190498"/>
            <a:ext cx="8390255" cy="279082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585"/>
              </a:spcBef>
            </a:pPr>
            <a:r>
              <a:rPr dirty="0" sz="1800">
                <a:latin typeface="Calibri"/>
                <a:cs typeface="Calibri"/>
              </a:rPr>
              <a:t>DREAM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2016</a:t>
            </a:r>
            <a:endParaRPr sz="1800">
              <a:latin typeface="Calibri"/>
              <a:cs typeface="Calibri"/>
            </a:endParaRPr>
          </a:p>
          <a:p>
            <a:pPr marL="354965" marR="760730" indent="-3422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Improving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Presymptomatic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prediction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viral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susceptibility </a:t>
            </a:r>
            <a:r>
              <a:rPr dirty="0" sz="2400">
                <a:latin typeface="Calibri"/>
                <a:cs typeface="Calibri"/>
              </a:rPr>
              <a:t>using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DREAM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Cohorts.</a:t>
            </a:r>
            <a:endParaRPr sz="2400">
              <a:latin typeface="Calibri"/>
              <a:cs typeface="Calibri"/>
            </a:endParaRPr>
          </a:p>
          <a:p>
            <a:pPr marL="354965" marR="563880" indent="-342265">
              <a:lnSpc>
                <a:spcPct val="1008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GSE73072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Accession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file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provides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full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clinical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gene </a:t>
            </a:r>
            <a:r>
              <a:rPr dirty="0" sz="2400">
                <a:latin typeface="Calibri"/>
                <a:cs typeface="Calibri"/>
              </a:rPr>
              <a:t>expression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104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subjects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five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different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time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points.</a:t>
            </a:r>
            <a:endParaRPr sz="2400">
              <a:latin typeface="Calibri"/>
              <a:cs typeface="Calibri"/>
            </a:endParaRPr>
          </a:p>
          <a:p>
            <a:pPr marL="354965" marR="595630" indent="-342265">
              <a:lnSpc>
                <a:spcPct val="1008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41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subjects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have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been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labelled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Symptomatic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Infected </a:t>
            </a:r>
            <a:r>
              <a:rPr dirty="0" sz="2400">
                <a:latin typeface="Calibri"/>
                <a:cs typeface="Calibri"/>
              </a:rPr>
              <a:t>while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remaining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63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Asymptomatic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Uninfected.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299883" y="4157654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0" y="117202"/>
                </a:moveTo>
                <a:lnTo>
                  <a:pt x="34882" y="83975"/>
                </a:lnTo>
                <a:lnTo>
                  <a:pt x="73191" y="56179"/>
                </a:lnTo>
                <a:lnTo>
                  <a:pt x="114320" y="33852"/>
                </a:lnTo>
                <a:lnTo>
                  <a:pt x="157658" y="17033"/>
                </a:lnTo>
                <a:lnTo>
                  <a:pt x="202597" y="5759"/>
                </a:lnTo>
                <a:lnTo>
                  <a:pt x="248529" y="69"/>
                </a:lnTo>
                <a:lnTo>
                  <a:pt x="294844" y="0"/>
                </a:lnTo>
                <a:lnTo>
                  <a:pt x="340935" y="5590"/>
                </a:lnTo>
                <a:lnTo>
                  <a:pt x="386192" y="16877"/>
                </a:lnTo>
                <a:lnTo>
                  <a:pt x="430006" y="33900"/>
                </a:lnTo>
                <a:lnTo>
                  <a:pt x="471770" y="56696"/>
                </a:lnTo>
                <a:lnTo>
                  <a:pt x="510874" y="85304"/>
                </a:lnTo>
                <a:lnTo>
                  <a:pt x="536302" y="108841"/>
                </a:lnTo>
                <a:lnTo>
                  <a:pt x="544229" y="117202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841747" y="4315967"/>
            <a:ext cx="1460500" cy="34544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 indent="146685">
              <a:lnSpc>
                <a:spcPts val="1200"/>
              </a:lnSpc>
              <a:spcBef>
                <a:spcPts val="240"/>
              </a:spcBef>
            </a:pPr>
            <a:r>
              <a:rPr dirty="0" sz="1100" b="1">
                <a:latin typeface="Arial"/>
                <a:cs typeface="Arial"/>
              </a:rPr>
              <a:t>Gene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Expression </a:t>
            </a:r>
            <a:r>
              <a:rPr dirty="0" sz="1100" b="1">
                <a:latin typeface="Arial"/>
                <a:cs typeface="Arial"/>
              </a:rPr>
              <a:t>Data</a:t>
            </a:r>
            <a:r>
              <a:rPr dirty="0" sz="1100" spc="-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RMA </a:t>
            </a:r>
            <a:r>
              <a:rPr dirty="0" sz="1100" spc="-10" b="1">
                <a:latin typeface="Arial"/>
                <a:cs typeface="Arial"/>
              </a:rPr>
              <a:t>normalized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547739" y="6697938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30" h="117475">
                <a:moveTo>
                  <a:pt x="544229" y="0"/>
                </a:moveTo>
                <a:lnTo>
                  <a:pt x="509347" y="33227"/>
                </a:lnTo>
                <a:lnTo>
                  <a:pt x="471037" y="61023"/>
                </a:lnTo>
                <a:lnTo>
                  <a:pt x="429909" y="83349"/>
                </a:lnTo>
                <a:lnTo>
                  <a:pt x="386571" y="100169"/>
                </a:lnTo>
                <a:lnTo>
                  <a:pt x="341632" y="111442"/>
                </a:lnTo>
                <a:lnTo>
                  <a:pt x="295700" y="117133"/>
                </a:lnTo>
                <a:lnTo>
                  <a:pt x="249385" y="117202"/>
                </a:lnTo>
                <a:lnTo>
                  <a:pt x="203294" y="111612"/>
                </a:lnTo>
                <a:lnTo>
                  <a:pt x="158037" y="100325"/>
                </a:lnTo>
                <a:lnTo>
                  <a:pt x="114222" y="83302"/>
                </a:lnTo>
                <a:lnTo>
                  <a:pt x="72459" y="60505"/>
                </a:lnTo>
                <a:lnTo>
                  <a:pt x="33355" y="31898"/>
                </a:lnTo>
                <a:lnTo>
                  <a:pt x="7927" y="8361"/>
                </a:lnTo>
                <a:lnTo>
                  <a:pt x="0" y="0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299883" y="6697938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544229" y="0"/>
                </a:moveTo>
                <a:lnTo>
                  <a:pt x="509347" y="33227"/>
                </a:lnTo>
                <a:lnTo>
                  <a:pt x="471037" y="61023"/>
                </a:lnTo>
                <a:lnTo>
                  <a:pt x="429909" y="83349"/>
                </a:lnTo>
                <a:lnTo>
                  <a:pt x="386571" y="100169"/>
                </a:lnTo>
                <a:lnTo>
                  <a:pt x="341632" y="111442"/>
                </a:lnTo>
                <a:lnTo>
                  <a:pt x="295700" y="117133"/>
                </a:lnTo>
                <a:lnTo>
                  <a:pt x="249385" y="117202"/>
                </a:lnTo>
                <a:lnTo>
                  <a:pt x="203294" y="111612"/>
                </a:lnTo>
                <a:lnTo>
                  <a:pt x="158037" y="100325"/>
                </a:lnTo>
                <a:lnTo>
                  <a:pt x="114222" y="83302"/>
                </a:lnTo>
                <a:lnTo>
                  <a:pt x="72459" y="60505"/>
                </a:lnTo>
                <a:lnTo>
                  <a:pt x="33355" y="31898"/>
                </a:lnTo>
                <a:lnTo>
                  <a:pt x="7927" y="8361"/>
                </a:lnTo>
                <a:lnTo>
                  <a:pt x="0" y="0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052023" y="6697938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544229" y="0"/>
                </a:moveTo>
                <a:lnTo>
                  <a:pt x="509347" y="33227"/>
                </a:lnTo>
                <a:lnTo>
                  <a:pt x="471037" y="61023"/>
                </a:lnTo>
                <a:lnTo>
                  <a:pt x="429909" y="83349"/>
                </a:lnTo>
                <a:lnTo>
                  <a:pt x="386571" y="100169"/>
                </a:lnTo>
                <a:lnTo>
                  <a:pt x="341632" y="111442"/>
                </a:lnTo>
                <a:lnTo>
                  <a:pt x="295700" y="117133"/>
                </a:lnTo>
                <a:lnTo>
                  <a:pt x="249385" y="117202"/>
                </a:lnTo>
                <a:lnTo>
                  <a:pt x="203294" y="111612"/>
                </a:lnTo>
                <a:lnTo>
                  <a:pt x="158037" y="100325"/>
                </a:lnTo>
                <a:lnTo>
                  <a:pt x="114222" y="83302"/>
                </a:lnTo>
                <a:lnTo>
                  <a:pt x="72459" y="60505"/>
                </a:lnTo>
                <a:lnTo>
                  <a:pt x="33355" y="31898"/>
                </a:lnTo>
                <a:lnTo>
                  <a:pt x="7927" y="8361"/>
                </a:lnTo>
                <a:lnTo>
                  <a:pt x="0" y="0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423812" y="5140865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0" y="117202"/>
                </a:moveTo>
                <a:lnTo>
                  <a:pt x="34882" y="83975"/>
                </a:lnTo>
                <a:lnTo>
                  <a:pt x="73191" y="56179"/>
                </a:lnTo>
                <a:lnTo>
                  <a:pt x="114320" y="33852"/>
                </a:lnTo>
                <a:lnTo>
                  <a:pt x="157658" y="17033"/>
                </a:lnTo>
                <a:lnTo>
                  <a:pt x="202597" y="5759"/>
                </a:lnTo>
                <a:lnTo>
                  <a:pt x="248529" y="69"/>
                </a:lnTo>
                <a:lnTo>
                  <a:pt x="294844" y="0"/>
                </a:lnTo>
                <a:lnTo>
                  <a:pt x="340935" y="5590"/>
                </a:lnTo>
                <a:lnTo>
                  <a:pt x="386192" y="16877"/>
                </a:lnTo>
                <a:lnTo>
                  <a:pt x="430006" y="33900"/>
                </a:lnTo>
                <a:lnTo>
                  <a:pt x="471770" y="56696"/>
                </a:lnTo>
                <a:lnTo>
                  <a:pt x="510874" y="85304"/>
                </a:lnTo>
                <a:lnTo>
                  <a:pt x="536302" y="108841"/>
                </a:lnTo>
                <a:lnTo>
                  <a:pt x="544229" y="117202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423812" y="5714731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544229" y="0"/>
                </a:moveTo>
                <a:lnTo>
                  <a:pt x="509347" y="33227"/>
                </a:lnTo>
                <a:lnTo>
                  <a:pt x="471037" y="61023"/>
                </a:lnTo>
                <a:lnTo>
                  <a:pt x="429909" y="83349"/>
                </a:lnTo>
                <a:lnTo>
                  <a:pt x="386571" y="100169"/>
                </a:lnTo>
                <a:lnTo>
                  <a:pt x="341632" y="111442"/>
                </a:lnTo>
                <a:lnTo>
                  <a:pt x="295700" y="117133"/>
                </a:lnTo>
                <a:lnTo>
                  <a:pt x="249385" y="117202"/>
                </a:lnTo>
                <a:lnTo>
                  <a:pt x="203294" y="111612"/>
                </a:lnTo>
                <a:lnTo>
                  <a:pt x="158037" y="100325"/>
                </a:lnTo>
                <a:lnTo>
                  <a:pt x="114222" y="83302"/>
                </a:lnTo>
                <a:lnTo>
                  <a:pt x="72459" y="60505"/>
                </a:lnTo>
                <a:lnTo>
                  <a:pt x="33355" y="31898"/>
                </a:lnTo>
                <a:lnTo>
                  <a:pt x="7927" y="8361"/>
                </a:lnTo>
                <a:lnTo>
                  <a:pt x="0" y="0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175952" y="5140865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0" y="117202"/>
                </a:moveTo>
                <a:lnTo>
                  <a:pt x="34882" y="83975"/>
                </a:lnTo>
                <a:lnTo>
                  <a:pt x="73191" y="56179"/>
                </a:lnTo>
                <a:lnTo>
                  <a:pt x="114320" y="33852"/>
                </a:lnTo>
                <a:lnTo>
                  <a:pt x="157658" y="17033"/>
                </a:lnTo>
                <a:lnTo>
                  <a:pt x="202597" y="5759"/>
                </a:lnTo>
                <a:lnTo>
                  <a:pt x="248529" y="69"/>
                </a:lnTo>
                <a:lnTo>
                  <a:pt x="294844" y="0"/>
                </a:lnTo>
                <a:lnTo>
                  <a:pt x="340935" y="5590"/>
                </a:lnTo>
                <a:lnTo>
                  <a:pt x="386192" y="16877"/>
                </a:lnTo>
                <a:lnTo>
                  <a:pt x="430006" y="33900"/>
                </a:lnTo>
                <a:lnTo>
                  <a:pt x="471770" y="56696"/>
                </a:lnTo>
                <a:lnTo>
                  <a:pt x="510874" y="85304"/>
                </a:lnTo>
                <a:lnTo>
                  <a:pt x="536302" y="108841"/>
                </a:lnTo>
                <a:lnTo>
                  <a:pt x="544229" y="117202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175952" y="5714731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544229" y="0"/>
                </a:moveTo>
                <a:lnTo>
                  <a:pt x="509347" y="33227"/>
                </a:lnTo>
                <a:lnTo>
                  <a:pt x="471037" y="61023"/>
                </a:lnTo>
                <a:lnTo>
                  <a:pt x="429909" y="83349"/>
                </a:lnTo>
                <a:lnTo>
                  <a:pt x="386571" y="100169"/>
                </a:lnTo>
                <a:lnTo>
                  <a:pt x="341632" y="111442"/>
                </a:lnTo>
                <a:lnTo>
                  <a:pt x="295700" y="117133"/>
                </a:lnTo>
                <a:lnTo>
                  <a:pt x="249385" y="117202"/>
                </a:lnTo>
                <a:lnTo>
                  <a:pt x="203294" y="111612"/>
                </a:lnTo>
                <a:lnTo>
                  <a:pt x="158037" y="100325"/>
                </a:lnTo>
                <a:lnTo>
                  <a:pt x="114222" y="83302"/>
                </a:lnTo>
                <a:lnTo>
                  <a:pt x="72459" y="60505"/>
                </a:lnTo>
                <a:lnTo>
                  <a:pt x="33355" y="31898"/>
                </a:lnTo>
                <a:lnTo>
                  <a:pt x="7927" y="8361"/>
                </a:lnTo>
                <a:lnTo>
                  <a:pt x="0" y="0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2813504" y="4849389"/>
          <a:ext cx="3517265" cy="1273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255"/>
                <a:gridCol w="600709"/>
                <a:gridCol w="600710"/>
                <a:gridCol w="1151254"/>
              </a:tblGrid>
              <a:tr h="415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87AA8"/>
                      </a:solidFill>
                      <a:prstDash val="solid"/>
                    </a:lnR>
                    <a:lnB w="12700">
                      <a:solidFill>
                        <a:srgbClr val="487A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87AA8"/>
                      </a:solidFill>
                      <a:prstDash val="solid"/>
                    </a:lnL>
                    <a:lnB w="12700">
                      <a:solidFill>
                        <a:srgbClr val="487A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713105">
                <a:tc gridSpan="2">
                  <a:txBody>
                    <a:bodyPr/>
                    <a:lstStyle/>
                    <a:p>
                      <a:pPr marL="313690">
                        <a:lnSpc>
                          <a:spcPts val="1040"/>
                        </a:lnSpc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Clinical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 b="1">
                          <a:latin typeface="Arial"/>
                          <a:cs typeface="Arial"/>
                        </a:rPr>
                        <a:t>and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45465" marR="379730" indent="-158750">
                        <a:lnSpc>
                          <a:spcPts val="1200"/>
                        </a:lnSpc>
                        <a:spcBef>
                          <a:spcPts val="80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Viral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Shedding outcomes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487AA8"/>
                      </a:solidFill>
                      <a:prstDash val="solid"/>
                    </a:lnR>
                    <a:lnB w="12700">
                      <a:solidFill>
                        <a:srgbClr val="487AA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040"/>
                        </a:lnSpc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GSEA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 b="1">
                          <a:latin typeface="Arial"/>
                          <a:cs typeface="Arial"/>
                        </a:rPr>
                        <a:t>to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ctr" marL="317500" marR="310515">
                        <a:lnSpc>
                          <a:spcPts val="1200"/>
                        </a:lnSpc>
                        <a:spcBef>
                          <a:spcPts val="80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identify</a:t>
                      </a:r>
                      <a:r>
                        <a:rPr dirty="0" sz="11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enriched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gene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 b="1">
                          <a:latin typeface="Arial"/>
                          <a:cs typeface="Arial"/>
                        </a:rPr>
                        <a:t>sets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487AA8"/>
                      </a:solidFill>
                      <a:prstDash val="solid"/>
                    </a:lnL>
                    <a:lnB w="12700">
                      <a:solidFill>
                        <a:srgbClr val="487AA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47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87AA8"/>
                      </a:solidFill>
                      <a:prstDash val="solid"/>
                    </a:lnL>
                    <a:lnR w="12700">
                      <a:solidFill>
                        <a:srgbClr val="487AA8"/>
                      </a:solidFill>
                      <a:prstDash val="solid"/>
                    </a:lnR>
                    <a:lnT w="12700">
                      <a:solidFill>
                        <a:srgbClr val="487AA8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87AA8"/>
                      </a:solidFill>
                      <a:prstDash val="solid"/>
                    </a:lnL>
                    <a:lnR w="12700">
                      <a:solidFill>
                        <a:srgbClr val="487AA8"/>
                      </a:solidFill>
                      <a:prstDash val="solid"/>
                    </a:lnR>
                    <a:lnT w="12700">
                      <a:solidFill>
                        <a:srgbClr val="487AA8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4" name="object 14" descr=""/>
          <p:cNvSpPr/>
          <p:nvPr/>
        </p:nvSpPr>
        <p:spPr>
          <a:xfrm>
            <a:off x="4299883" y="4731519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544229" y="0"/>
                </a:moveTo>
                <a:lnTo>
                  <a:pt x="509347" y="33227"/>
                </a:lnTo>
                <a:lnTo>
                  <a:pt x="471037" y="61023"/>
                </a:lnTo>
                <a:lnTo>
                  <a:pt x="429909" y="83349"/>
                </a:lnTo>
                <a:lnTo>
                  <a:pt x="386571" y="100169"/>
                </a:lnTo>
                <a:lnTo>
                  <a:pt x="341632" y="111442"/>
                </a:lnTo>
                <a:lnTo>
                  <a:pt x="295700" y="117133"/>
                </a:lnTo>
                <a:lnTo>
                  <a:pt x="249385" y="117202"/>
                </a:lnTo>
                <a:lnTo>
                  <a:pt x="203294" y="111612"/>
                </a:lnTo>
                <a:lnTo>
                  <a:pt x="158037" y="100325"/>
                </a:lnTo>
                <a:lnTo>
                  <a:pt x="114222" y="83302"/>
                </a:lnTo>
                <a:lnTo>
                  <a:pt x="72459" y="60505"/>
                </a:lnTo>
                <a:lnTo>
                  <a:pt x="33355" y="31898"/>
                </a:lnTo>
                <a:lnTo>
                  <a:pt x="7927" y="8361"/>
                </a:lnTo>
                <a:lnTo>
                  <a:pt x="0" y="0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547739" y="6124073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30" h="117475">
                <a:moveTo>
                  <a:pt x="0" y="117202"/>
                </a:moveTo>
                <a:lnTo>
                  <a:pt x="34882" y="83975"/>
                </a:lnTo>
                <a:lnTo>
                  <a:pt x="73191" y="56179"/>
                </a:lnTo>
                <a:lnTo>
                  <a:pt x="114320" y="33852"/>
                </a:lnTo>
                <a:lnTo>
                  <a:pt x="157658" y="17033"/>
                </a:lnTo>
                <a:lnTo>
                  <a:pt x="202597" y="5759"/>
                </a:lnTo>
                <a:lnTo>
                  <a:pt x="248529" y="69"/>
                </a:lnTo>
                <a:lnTo>
                  <a:pt x="294844" y="0"/>
                </a:lnTo>
                <a:lnTo>
                  <a:pt x="340935" y="5590"/>
                </a:lnTo>
                <a:lnTo>
                  <a:pt x="386192" y="16877"/>
                </a:lnTo>
                <a:lnTo>
                  <a:pt x="430006" y="33900"/>
                </a:lnTo>
                <a:lnTo>
                  <a:pt x="471770" y="56696"/>
                </a:lnTo>
                <a:lnTo>
                  <a:pt x="510874" y="85304"/>
                </a:lnTo>
                <a:lnTo>
                  <a:pt x="536302" y="108841"/>
                </a:lnTo>
                <a:lnTo>
                  <a:pt x="544229" y="117202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299883" y="6124073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0" y="117202"/>
                </a:moveTo>
                <a:lnTo>
                  <a:pt x="34882" y="83975"/>
                </a:lnTo>
                <a:lnTo>
                  <a:pt x="73191" y="56179"/>
                </a:lnTo>
                <a:lnTo>
                  <a:pt x="114320" y="33852"/>
                </a:lnTo>
                <a:lnTo>
                  <a:pt x="157658" y="17033"/>
                </a:lnTo>
                <a:lnTo>
                  <a:pt x="202597" y="5759"/>
                </a:lnTo>
                <a:lnTo>
                  <a:pt x="248529" y="69"/>
                </a:lnTo>
                <a:lnTo>
                  <a:pt x="294844" y="0"/>
                </a:lnTo>
                <a:lnTo>
                  <a:pt x="340935" y="5590"/>
                </a:lnTo>
                <a:lnTo>
                  <a:pt x="386192" y="16877"/>
                </a:lnTo>
                <a:lnTo>
                  <a:pt x="430006" y="33900"/>
                </a:lnTo>
                <a:lnTo>
                  <a:pt x="471770" y="56696"/>
                </a:lnTo>
                <a:lnTo>
                  <a:pt x="510874" y="85304"/>
                </a:lnTo>
                <a:lnTo>
                  <a:pt x="536302" y="108841"/>
                </a:lnTo>
                <a:lnTo>
                  <a:pt x="544229" y="117202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052024" y="6124073"/>
            <a:ext cx="544830" cy="117475"/>
          </a:xfrm>
          <a:custGeom>
            <a:avLst/>
            <a:gdLst/>
            <a:ahLst/>
            <a:cxnLst/>
            <a:rect l="l" t="t" r="r" b="b"/>
            <a:pathLst>
              <a:path w="544829" h="117475">
                <a:moveTo>
                  <a:pt x="0" y="117202"/>
                </a:moveTo>
                <a:lnTo>
                  <a:pt x="34882" y="83975"/>
                </a:lnTo>
                <a:lnTo>
                  <a:pt x="73191" y="56179"/>
                </a:lnTo>
                <a:lnTo>
                  <a:pt x="114320" y="33852"/>
                </a:lnTo>
                <a:lnTo>
                  <a:pt x="157658" y="17033"/>
                </a:lnTo>
                <a:lnTo>
                  <a:pt x="202597" y="5759"/>
                </a:lnTo>
                <a:lnTo>
                  <a:pt x="248529" y="69"/>
                </a:lnTo>
                <a:lnTo>
                  <a:pt x="294844" y="0"/>
                </a:lnTo>
                <a:lnTo>
                  <a:pt x="340935" y="5590"/>
                </a:lnTo>
                <a:lnTo>
                  <a:pt x="386192" y="16877"/>
                </a:lnTo>
                <a:lnTo>
                  <a:pt x="430006" y="33900"/>
                </a:lnTo>
                <a:lnTo>
                  <a:pt x="471770" y="56696"/>
                </a:lnTo>
                <a:lnTo>
                  <a:pt x="510874" y="85304"/>
                </a:lnTo>
                <a:lnTo>
                  <a:pt x="536302" y="108841"/>
                </a:lnTo>
                <a:lnTo>
                  <a:pt x="544229" y="117202"/>
                </a:lnTo>
              </a:path>
            </a:pathLst>
          </a:custGeom>
          <a:ln w="12700">
            <a:solidFill>
              <a:srgbClr val="487A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2503944" y="6371361"/>
            <a:ext cx="631825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5"/>
              </a:lnSpc>
            </a:pPr>
            <a:r>
              <a:rPr dirty="0" sz="1100" spc="-10" b="1">
                <a:latin typeface="Arial"/>
                <a:cs typeface="Arial"/>
              </a:rPr>
              <a:t>SGLasso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06091" y="6371361"/>
            <a:ext cx="532765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5"/>
              </a:lnSpc>
            </a:pPr>
            <a:r>
              <a:rPr dirty="0" sz="1100" spc="-10" b="1">
                <a:latin typeface="Arial"/>
                <a:cs typeface="Arial"/>
              </a:rPr>
              <a:t>HHSVM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98677" y="6371361"/>
            <a:ext cx="1050925" cy="181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15"/>
              </a:lnSpc>
            </a:pPr>
            <a:r>
              <a:rPr dirty="0" sz="1100" b="1">
                <a:latin typeface="Arial"/>
                <a:cs typeface="Arial"/>
              </a:rPr>
              <a:t>Random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Forest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386" y="186435"/>
            <a:ext cx="753999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54125" marR="5080" indent="-124206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Prediction</a:t>
            </a:r>
            <a:r>
              <a:rPr dirty="0" sz="4000" spc="-40"/>
              <a:t> </a:t>
            </a:r>
            <a:r>
              <a:rPr dirty="0" sz="4000"/>
              <a:t>of</a:t>
            </a:r>
            <a:r>
              <a:rPr dirty="0" sz="4000" spc="-25"/>
              <a:t> </a:t>
            </a:r>
            <a:r>
              <a:rPr dirty="0" sz="4000"/>
              <a:t>High/Low</a:t>
            </a:r>
            <a:r>
              <a:rPr dirty="0" sz="4000" spc="-35"/>
              <a:t> </a:t>
            </a:r>
            <a:r>
              <a:rPr dirty="0" sz="4000"/>
              <a:t>Risk</a:t>
            </a:r>
            <a:r>
              <a:rPr dirty="0" sz="4000" spc="-40"/>
              <a:t> </a:t>
            </a:r>
            <a:r>
              <a:rPr dirty="0" sz="4000"/>
              <a:t>of</a:t>
            </a:r>
            <a:r>
              <a:rPr dirty="0" sz="4000" spc="-30"/>
              <a:t> </a:t>
            </a:r>
            <a:r>
              <a:rPr dirty="0" sz="4000" spc="-10"/>
              <a:t>Acute Lymphoblastic</a:t>
            </a:r>
            <a:r>
              <a:rPr dirty="0" sz="4000" spc="-135"/>
              <a:t> </a:t>
            </a:r>
            <a:r>
              <a:rPr dirty="0" sz="4000" spc="-10"/>
              <a:t>Leukemia</a:t>
            </a:r>
            <a:endParaRPr sz="40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06803"/>
            <a:ext cx="7635240" cy="224472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354965" marR="5080" indent="-342265">
              <a:lnSpc>
                <a:spcPct val="101400"/>
              </a:lnSpc>
              <a:spcBef>
                <a:spcPts val="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Using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published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dataset,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reproduce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analytics </a:t>
            </a:r>
            <a:r>
              <a:rPr dirty="0" sz="2800">
                <a:latin typeface="Calibri"/>
                <a:cs typeface="Calibri"/>
              </a:rPr>
              <a:t>results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using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different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model.</a:t>
            </a:r>
            <a:endParaRPr sz="2800">
              <a:latin typeface="Calibri"/>
              <a:cs typeface="Calibri"/>
            </a:endParaRPr>
          </a:p>
          <a:p>
            <a:pPr marL="354965" marR="251460" indent="-342265">
              <a:lnSpc>
                <a:spcPct val="99600"/>
              </a:lnSpc>
              <a:spcBef>
                <a:spcPts val="6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Developed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70">
                <a:latin typeface="Calibri"/>
                <a:cs typeface="Calibri"/>
              </a:rPr>
              <a:t>COX-</a:t>
            </a:r>
            <a:r>
              <a:rPr dirty="0" sz="2800">
                <a:latin typeface="Calibri"/>
                <a:cs typeface="Calibri"/>
              </a:rPr>
              <a:t>regression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model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based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on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the </a:t>
            </a:r>
            <a:r>
              <a:rPr dirty="0" sz="2800">
                <a:latin typeface="Calibri"/>
                <a:cs typeface="Calibri"/>
              </a:rPr>
              <a:t>principal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component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analysis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(PCA)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gene expression’s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65">
                <a:latin typeface="Calibri"/>
                <a:cs typeface="Calibri"/>
              </a:rPr>
              <a:t>COX-</a:t>
            </a:r>
            <a:r>
              <a:rPr dirty="0" sz="2800" spc="-10">
                <a:latin typeface="Calibri"/>
                <a:cs typeface="Calibri"/>
              </a:rPr>
              <a:t>score.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97" y="3680617"/>
            <a:ext cx="9136380" cy="3177540"/>
            <a:chOff x="7697" y="3680617"/>
            <a:chExt cx="9136380" cy="31775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4042" y="3680617"/>
              <a:ext cx="4009956" cy="317738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7" y="3810000"/>
              <a:ext cx="5227819" cy="3037113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345" y="186435"/>
            <a:ext cx="793750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96110" marR="5080" indent="-1884045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Classification</a:t>
            </a:r>
            <a:r>
              <a:rPr dirty="0" sz="4000" spc="-100"/>
              <a:t> </a:t>
            </a:r>
            <a:r>
              <a:rPr dirty="0" sz="4000"/>
              <a:t>and</a:t>
            </a:r>
            <a:r>
              <a:rPr dirty="0" sz="4000" spc="-95"/>
              <a:t> </a:t>
            </a:r>
            <a:r>
              <a:rPr dirty="0" sz="4000"/>
              <a:t>Localization</a:t>
            </a:r>
            <a:r>
              <a:rPr dirty="0" sz="4000" spc="-100"/>
              <a:t> </a:t>
            </a:r>
            <a:r>
              <a:rPr dirty="0" sz="4000"/>
              <a:t>of</a:t>
            </a:r>
            <a:r>
              <a:rPr dirty="0" sz="4000" spc="-85"/>
              <a:t> </a:t>
            </a:r>
            <a:r>
              <a:rPr dirty="0" sz="4000" spc="-10"/>
              <a:t>Chest </a:t>
            </a:r>
            <a:r>
              <a:rPr dirty="0" sz="4000" spc="-80"/>
              <a:t>X-</a:t>
            </a:r>
            <a:r>
              <a:rPr dirty="0" sz="4000"/>
              <a:t>Ray</a:t>
            </a:r>
            <a:r>
              <a:rPr dirty="0" sz="4000" spc="-95"/>
              <a:t> </a:t>
            </a:r>
            <a:r>
              <a:rPr dirty="0" sz="4000" spc="-10"/>
              <a:t>Abnormalities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1417638"/>
            <a:ext cx="9144000" cy="5440680"/>
            <a:chOff x="0" y="1417638"/>
            <a:chExt cx="9144000" cy="54406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17638"/>
              <a:ext cx="5029200" cy="28244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400" y="4190999"/>
              <a:ext cx="7467600" cy="266700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0840" rIns="0" bIns="0" rtlCol="0" vert="horz">
            <a:spAutoFit/>
          </a:bodyPr>
          <a:lstStyle/>
          <a:p>
            <a:pPr marL="38227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Machine</a:t>
            </a:r>
            <a:r>
              <a:rPr dirty="0" sz="4000" spc="-45"/>
              <a:t> </a:t>
            </a:r>
            <a:r>
              <a:rPr dirty="0" sz="4000"/>
              <a:t>Learning</a:t>
            </a:r>
            <a:r>
              <a:rPr dirty="0" sz="4000" spc="-25"/>
              <a:t> </a:t>
            </a:r>
            <a:r>
              <a:rPr dirty="0" sz="4000"/>
              <a:t>in</a:t>
            </a:r>
            <a:r>
              <a:rPr dirty="0" sz="4000" spc="-30"/>
              <a:t> </a:t>
            </a:r>
            <a:r>
              <a:rPr dirty="0" sz="4000"/>
              <a:t>Medicine</a:t>
            </a:r>
            <a:r>
              <a:rPr dirty="0" sz="4000" spc="-30"/>
              <a:t> </a:t>
            </a:r>
            <a:r>
              <a:rPr dirty="0" sz="4000" spc="-10"/>
              <a:t>Reports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99183"/>
            <a:ext cx="4253337" cy="471657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5400" y="1246203"/>
            <a:ext cx="3154343" cy="5501761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336994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Timeline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58035"/>
            <a:ext cx="8037830" cy="445516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354965" marR="181610" indent="-342265">
              <a:lnSpc>
                <a:spcPct val="791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b="1">
                <a:latin typeface="Calibri"/>
                <a:cs typeface="Calibri"/>
              </a:rPr>
              <a:t>Project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1-</a:t>
            </a:r>
            <a:r>
              <a:rPr dirty="0" sz="2200" b="1">
                <a:latin typeface="Calibri"/>
                <a:cs typeface="Calibri"/>
              </a:rPr>
              <a:t>paged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white</a:t>
            </a:r>
            <a:r>
              <a:rPr dirty="0" sz="2200" spc="-3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paper</a:t>
            </a:r>
            <a:r>
              <a:rPr dirty="0" sz="2200" spc="-2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due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FF0000"/>
                </a:solidFill>
                <a:latin typeface="Calibri"/>
                <a:cs typeface="Calibri"/>
              </a:rPr>
              <a:t>Tuesday</a:t>
            </a:r>
            <a:r>
              <a:rPr dirty="0" sz="2200" spc="-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FF0000"/>
                </a:solidFill>
                <a:latin typeface="Calibri"/>
                <a:cs typeface="Calibri"/>
              </a:rPr>
              <a:t>Jan</a:t>
            </a:r>
            <a:r>
              <a:rPr dirty="0" sz="2200" spc="-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FF0000"/>
                </a:solidFill>
                <a:latin typeface="Calibri"/>
                <a:cs typeface="Calibri"/>
              </a:rPr>
              <a:t>31</a:t>
            </a:r>
            <a:r>
              <a:rPr dirty="0" sz="2200" spc="-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(not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graded,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will </a:t>
            </a:r>
            <a:r>
              <a:rPr dirty="0" sz="2200">
                <a:latin typeface="Calibri"/>
                <a:cs typeface="Calibri"/>
              </a:rPr>
              <a:t>meet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per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team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based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1-pager)</a:t>
            </a:r>
            <a:endParaRPr sz="2200">
              <a:latin typeface="Calibri"/>
              <a:cs typeface="Calibri"/>
            </a:endParaRPr>
          </a:p>
          <a:p>
            <a:pPr marL="354965" marR="150495" indent="-342265">
              <a:lnSpc>
                <a:spcPct val="8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 b="1">
                <a:latin typeface="Calibri"/>
                <a:cs typeface="Calibri"/>
              </a:rPr>
              <a:t>Project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Proposal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Presentation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and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Report</a:t>
            </a:r>
            <a:r>
              <a:rPr dirty="0" sz="2200" spc="-40" b="1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(10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points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total,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5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for </a:t>
            </a:r>
            <a:r>
              <a:rPr dirty="0" sz="2200" spc="-10">
                <a:latin typeface="Calibri"/>
                <a:cs typeface="Calibri"/>
              </a:rPr>
              <a:t>presentation,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5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for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report)</a:t>
            </a:r>
            <a:endParaRPr sz="2200">
              <a:latin typeface="Calibri"/>
              <a:cs typeface="Calibri"/>
            </a:endParaRPr>
          </a:p>
          <a:p>
            <a:pPr lvl="1" marL="755015" indent="-285115">
              <a:lnSpc>
                <a:spcPct val="100000"/>
              </a:lnSpc>
              <a:spcBef>
                <a:spcPts val="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Background,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significance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literature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review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(1.5)</a:t>
            </a:r>
            <a:endParaRPr sz="2000">
              <a:latin typeface="Calibri"/>
              <a:cs typeface="Calibri"/>
            </a:endParaRPr>
          </a:p>
          <a:p>
            <a:pPr lvl="1" marL="755015" indent="-285115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Novelty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contribution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(1)</a:t>
            </a:r>
            <a:endParaRPr sz="2000">
              <a:latin typeface="Calibri"/>
              <a:cs typeface="Calibri"/>
            </a:endParaRPr>
          </a:p>
          <a:p>
            <a:pPr lvl="1" marL="755015" indent="-285115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Methods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(2)</a:t>
            </a:r>
            <a:endParaRPr sz="2000">
              <a:latin typeface="Calibri"/>
              <a:cs typeface="Calibri"/>
            </a:endParaRPr>
          </a:p>
          <a:p>
            <a:pPr lvl="1" marL="755015" indent="-285115">
              <a:lnSpc>
                <a:spcPts val="2395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Expected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Results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(1.5)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ts val="261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>
                <a:solidFill>
                  <a:srgbClr val="FF0000"/>
                </a:solidFill>
                <a:latin typeface="Calibri"/>
                <a:cs typeface="Calibri"/>
              </a:rPr>
              <a:t>Feb</a:t>
            </a:r>
            <a:r>
              <a:rPr dirty="0" sz="2200" spc="-6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0000"/>
                </a:solidFill>
                <a:latin typeface="Calibri"/>
                <a:cs typeface="Calibri"/>
              </a:rPr>
              <a:t>14,</a:t>
            </a:r>
            <a:r>
              <a:rPr dirty="0" sz="2200" spc="-4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 spc="-35">
                <a:solidFill>
                  <a:srgbClr val="FF0000"/>
                </a:solidFill>
                <a:latin typeface="Calibri"/>
                <a:cs typeface="Calibri"/>
              </a:rPr>
              <a:t>Tuesday,</a:t>
            </a:r>
            <a:r>
              <a:rPr dirty="0" sz="2200" spc="-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Project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Proposal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Presentations</a:t>
            </a:r>
            <a:endParaRPr sz="2200">
              <a:latin typeface="Calibri"/>
              <a:cs typeface="Calibri"/>
            </a:endParaRPr>
          </a:p>
          <a:p>
            <a:pPr lvl="1" marL="755015" indent="-285115">
              <a:lnSpc>
                <a:spcPts val="238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team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13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minutes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10-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minute</a:t>
            </a:r>
            <a:r>
              <a:rPr dirty="0" u="sng" sz="20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presentation</a:t>
            </a:r>
            <a:r>
              <a:rPr dirty="0" u="sng" sz="20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+</a:t>
            </a:r>
            <a:r>
              <a:rPr dirty="0" u="sng" sz="20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3-minute</a:t>
            </a:r>
            <a:r>
              <a:rPr dirty="0" u="sng" sz="20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Q&amp;A</a:t>
            </a:r>
            <a:r>
              <a:rPr dirty="0" sz="2000" spc="-2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200">
                <a:solidFill>
                  <a:srgbClr val="FF0000"/>
                </a:solidFill>
                <a:latin typeface="Calibri"/>
                <a:cs typeface="Calibri"/>
              </a:rPr>
              <a:t>Feb</a:t>
            </a:r>
            <a:r>
              <a:rPr dirty="0" sz="2200" spc="-5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FF0000"/>
                </a:solidFill>
                <a:latin typeface="Calibri"/>
                <a:cs typeface="Calibri"/>
              </a:rPr>
              <a:t>21,</a:t>
            </a:r>
            <a:r>
              <a:rPr dirty="0" sz="2200" spc="-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 spc="-35">
                <a:solidFill>
                  <a:srgbClr val="FF0000"/>
                </a:solidFill>
                <a:latin typeface="Calibri"/>
                <a:cs typeface="Calibri"/>
              </a:rPr>
              <a:t>Tuesday, </a:t>
            </a:r>
            <a:r>
              <a:rPr dirty="0" sz="2200">
                <a:solidFill>
                  <a:srgbClr val="FF0000"/>
                </a:solidFill>
                <a:latin typeface="Calibri"/>
                <a:cs typeface="Calibri"/>
              </a:rPr>
              <a:t>5pm</a:t>
            </a:r>
            <a:r>
              <a:rPr dirty="0" sz="2200" spc="-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200" spc="-55">
                <a:solidFill>
                  <a:srgbClr val="FF0000"/>
                </a:solidFill>
                <a:latin typeface="Calibri"/>
                <a:cs typeface="Calibri"/>
              </a:rPr>
              <a:t>EST</a:t>
            </a:r>
            <a:r>
              <a:rPr dirty="0" sz="2200" spc="-55">
                <a:latin typeface="Calibri"/>
                <a:cs typeface="Calibri"/>
              </a:rPr>
              <a:t>,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Project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Report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Due</a:t>
            </a:r>
            <a:endParaRPr sz="2200">
              <a:latin typeface="Calibri"/>
              <a:cs typeface="Calibri"/>
            </a:endParaRPr>
          </a:p>
          <a:p>
            <a:pPr lvl="1" marL="755015" marR="5080" indent="-285115">
              <a:lnSpc>
                <a:spcPct val="79000"/>
              </a:lnSpc>
              <a:spcBef>
                <a:spcPts val="56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team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submits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written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report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(4-5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pages,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single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spaced, </a:t>
            </a:r>
            <a:r>
              <a:rPr dirty="0" sz="2000">
                <a:latin typeface="Calibri"/>
                <a:cs typeface="Calibri"/>
              </a:rPr>
              <a:t>formatted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like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project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proposal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research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article,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with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30" b="1">
                <a:latin typeface="Calibri"/>
                <a:cs typeface="Calibri"/>
              </a:rPr>
              <a:t>Text,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Figures </a:t>
            </a:r>
            <a:r>
              <a:rPr dirty="0" sz="2000" b="1">
                <a:latin typeface="Calibri"/>
                <a:cs typeface="Calibri"/>
              </a:rPr>
              <a:t>and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Tables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all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come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from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your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own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work,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use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proper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citations</a:t>
            </a:r>
            <a:r>
              <a:rPr dirty="0" sz="2000" spc="-25" b="1">
                <a:latin typeface="Calibri"/>
                <a:cs typeface="Calibri"/>
              </a:rPr>
              <a:t> and </a:t>
            </a:r>
            <a:r>
              <a:rPr dirty="0" sz="2000" spc="-10" b="1">
                <a:latin typeface="Calibri"/>
                <a:cs typeface="Calibri"/>
              </a:rPr>
              <a:t>references</a:t>
            </a:r>
            <a:r>
              <a:rPr dirty="0" sz="2000" spc="-1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503602" y="6421628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544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Phenotype</a:t>
            </a:r>
            <a:r>
              <a:rPr dirty="0" spc="-10"/>
              <a:t> Prediction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854643" y="3226508"/>
            <a:ext cx="162560" cy="1966595"/>
            <a:chOff x="5854643" y="3226508"/>
            <a:chExt cx="162560" cy="19665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7342" y="3239208"/>
              <a:ext cx="129758" cy="194109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867343" y="3239208"/>
              <a:ext cx="130175" cy="1941195"/>
            </a:xfrm>
            <a:custGeom>
              <a:avLst/>
              <a:gdLst/>
              <a:ahLst/>
              <a:cxnLst/>
              <a:rect l="l" t="t" r="r" b="b"/>
              <a:pathLst>
                <a:path w="130175" h="1941195">
                  <a:moveTo>
                    <a:pt x="0" y="0"/>
                  </a:moveTo>
                  <a:lnTo>
                    <a:pt x="129758" y="0"/>
                  </a:lnTo>
                  <a:lnTo>
                    <a:pt x="129758" y="1941091"/>
                  </a:lnTo>
                  <a:lnTo>
                    <a:pt x="0" y="194109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867343" y="3433318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867343" y="3627427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67343" y="3821535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867343" y="4015646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867343" y="4209755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867336" y="4391164"/>
              <a:ext cx="130175" cy="207010"/>
            </a:xfrm>
            <a:custGeom>
              <a:avLst/>
              <a:gdLst/>
              <a:ahLst/>
              <a:cxnLst/>
              <a:rect l="l" t="t" r="r" b="b"/>
              <a:pathLst>
                <a:path w="130175" h="207010">
                  <a:moveTo>
                    <a:pt x="129755" y="194119"/>
                  </a:moveTo>
                  <a:lnTo>
                    <a:pt x="0" y="194119"/>
                  </a:lnTo>
                  <a:lnTo>
                    <a:pt x="0" y="206819"/>
                  </a:lnTo>
                  <a:lnTo>
                    <a:pt x="129755" y="206819"/>
                  </a:lnTo>
                  <a:lnTo>
                    <a:pt x="129755" y="194119"/>
                  </a:lnTo>
                  <a:close/>
                </a:path>
                <a:path w="130175" h="207010">
                  <a:moveTo>
                    <a:pt x="12975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25400"/>
                  </a:lnTo>
                  <a:lnTo>
                    <a:pt x="129755" y="25400"/>
                  </a:lnTo>
                  <a:lnTo>
                    <a:pt x="129755" y="12700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870947" y="459797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698"/>
                  </a:lnTo>
                </a:path>
              </a:pathLst>
            </a:custGeom>
            <a:ln w="7208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867343" y="4792080"/>
              <a:ext cx="130175" cy="12700"/>
            </a:xfrm>
            <a:custGeom>
              <a:avLst/>
              <a:gdLst/>
              <a:ahLst/>
              <a:cxnLst/>
              <a:rect l="l" t="t" r="r" b="b"/>
              <a:pathLst>
                <a:path w="130175" h="12700">
                  <a:moveTo>
                    <a:pt x="0" y="12702"/>
                  </a:moveTo>
                  <a:lnTo>
                    <a:pt x="129759" y="12702"/>
                  </a:lnTo>
                  <a:lnTo>
                    <a:pt x="129759" y="0"/>
                  </a:lnTo>
                  <a:lnTo>
                    <a:pt x="0" y="0"/>
                  </a:lnTo>
                  <a:lnTo>
                    <a:pt x="0" y="1270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870947" y="47793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702"/>
                  </a:lnTo>
                </a:path>
              </a:pathLst>
            </a:custGeom>
            <a:ln w="7208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867343" y="4973490"/>
              <a:ext cx="130175" cy="12700"/>
            </a:xfrm>
            <a:custGeom>
              <a:avLst/>
              <a:gdLst/>
              <a:ahLst/>
              <a:cxnLst/>
              <a:rect l="l" t="t" r="r" b="b"/>
              <a:pathLst>
                <a:path w="130175" h="12700">
                  <a:moveTo>
                    <a:pt x="0" y="12700"/>
                  </a:moveTo>
                  <a:lnTo>
                    <a:pt x="129759" y="12700"/>
                  </a:lnTo>
                  <a:lnTo>
                    <a:pt x="129759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870947" y="49861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12700"/>
                  </a:lnTo>
                </a:path>
              </a:pathLst>
            </a:custGeom>
            <a:ln w="7208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874551" y="3239208"/>
              <a:ext cx="130175" cy="1941195"/>
            </a:xfrm>
            <a:custGeom>
              <a:avLst/>
              <a:gdLst/>
              <a:ahLst/>
              <a:cxnLst/>
              <a:rect l="l" t="t" r="r" b="b"/>
              <a:pathLst>
                <a:path w="130175" h="1941195">
                  <a:moveTo>
                    <a:pt x="0" y="0"/>
                  </a:moveTo>
                  <a:lnTo>
                    <a:pt x="129758" y="0"/>
                  </a:lnTo>
                  <a:lnTo>
                    <a:pt x="129758" y="1941090"/>
                  </a:lnTo>
                  <a:lnTo>
                    <a:pt x="0" y="194109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874551" y="3433318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874551" y="3627427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874551" y="3821535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874551" y="4015644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874551" y="4209754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874551" y="4391163"/>
              <a:ext cx="130175" cy="12700"/>
            </a:xfrm>
            <a:custGeom>
              <a:avLst/>
              <a:gdLst/>
              <a:ahLst/>
              <a:cxnLst/>
              <a:rect l="l" t="t" r="r" b="b"/>
              <a:pathLst>
                <a:path w="130175" h="12700">
                  <a:moveTo>
                    <a:pt x="0" y="12700"/>
                  </a:moveTo>
                  <a:lnTo>
                    <a:pt x="129759" y="12700"/>
                  </a:lnTo>
                  <a:lnTo>
                    <a:pt x="129759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874551" y="4403863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9" y="0"/>
                  </a:moveTo>
                  <a:lnTo>
                    <a:pt x="0" y="0"/>
                  </a:lnTo>
                  <a:lnTo>
                    <a:pt x="0" y="194108"/>
                  </a:lnTo>
                  <a:lnTo>
                    <a:pt x="129759" y="194108"/>
                  </a:lnTo>
                  <a:lnTo>
                    <a:pt x="129759" y="0"/>
                  </a:lnTo>
                  <a:close/>
                </a:path>
              </a:pathLst>
            </a:custGeom>
            <a:solidFill>
              <a:srgbClr val="95B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874551" y="4403863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874551" y="4792080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9" y="0"/>
                  </a:moveTo>
                  <a:lnTo>
                    <a:pt x="0" y="0"/>
                  </a:lnTo>
                  <a:lnTo>
                    <a:pt x="0" y="194109"/>
                  </a:lnTo>
                  <a:lnTo>
                    <a:pt x="129759" y="194109"/>
                  </a:lnTo>
                  <a:lnTo>
                    <a:pt x="129759" y="0"/>
                  </a:lnTo>
                  <a:close/>
                </a:path>
              </a:pathLst>
            </a:custGeom>
            <a:solidFill>
              <a:srgbClr val="95B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874551" y="4792080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874551" y="4597971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9" y="0"/>
                  </a:moveTo>
                  <a:lnTo>
                    <a:pt x="0" y="0"/>
                  </a:lnTo>
                  <a:lnTo>
                    <a:pt x="0" y="194109"/>
                  </a:lnTo>
                  <a:lnTo>
                    <a:pt x="129759" y="194109"/>
                  </a:lnTo>
                  <a:lnTo>
                    <a:pt x="129759" y="0"/>
                  </a:lnTo>
                  <a:close/>
                </a:path>
              </a:pathLst>
            </a:custGeom>
            <a:solidFill>
              <a:srgbClr val="95B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874551" y="4597971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874551" y="4986190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9" y="0"/>
                  </a:moveTo>
                  <a:lnTo>
                    <a:pt x="0" y="0"/>
                  </a:lnTo>
                  <a:lnTo>
                    <a:pt x="0" y="194109"/>
                  </a:lnTo>
                  <a:lnTo>
                    <a:pt x="129759" y="194109"/>
                  </a:lnTo>
                  <a:lnTo>
                    <a:pt x="129759" y="0"/>
                  </a:lnTo>
                  <a:close/>
                </a:path>
              </a:pathLst>
            </a:custGeom>
            <a:solidFill>
              <a:srgbClr val="95B3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874551" y="4986190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4358543" y="3844036"/>
            <a:ext cx="790575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125" marR="5080" indent="-99060">
              <a:lnSpc>
                <a:spcPct val="143700"/>
              </a:lnSpc>
              <a:spcBef>
                <a:spcPts val="100"/>
              </a:spcBef>
              <a:tabLst>
                <a:tab pos="359410" algn="l"/>
                <a:tab pos="666115" algn="l"/>
              </a:tabLst>
            </a:pPr>
            <a:r>
              <a:rPr dirty="0" sz="1600" spc="-50">
                <a:latin typeface="Arial"/>
                <a:cs typeface="Arial"/>
              </a:rPr>
              <a:t>+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0">
                <a:latin typeface="Arial"/>
                <a:cs typeface="Arial"/>
              </a:rPr>
              <a:t>≈ </a:t>
            </a:r>
            <a:r>
              <a:rPr dirty="0" sz="1600" spc="-10">
                <a:latin typeface="Arial"/>
                <a:cs typeface="Arial"/>
              </a:rPr>
              <a:t>(Noise)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368943" y="2269744"/>
            <a:ext cx="1210945" cy="9264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2000" b="1"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600" spc="-10" b="1">
                <a:latin typeface="Arial"/>
                <a:cs typeface="Arial"/>
              </a:rPr>
              <a:t>(Genotypes)</a:t>
            </a:r>
            <a:endParaRPr sz="1600">
              <a:latin typeface="Arial"/>
              <a:cs typeface="Arial"/>
            </a:endParaRPr>
          </a:p>
          <a:p>
            <a:pPr algn="ctr" marL="144780">
              <a:lnSpc>
                <a:spcPct val="100000"/>
              </a:lnSpc>
              <a:spcBef>
                <a:spcPts val="600"/>
              </a:spcBef>
            </a:pPr>
            <a:r>
              <a:rPr dirty="0" sz="160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64283" y="3226508"/>
            <a:ext cx="2620645" cy="1966595"/>
            <a:chOff x="664283" y="3226508"/>
            <a:chExt cx="2620645" cy="1966595"/>
          </a:xfrm>
        </p:grpSpPr>
        <p:sp>
          <p:nvSpPr>
            <p:cNvPr id="35" name="object 35" descr=""/>
            <p:cNvSpPr/>
            <p:nvPr/>
          </p:nvSpPr>
          <p:spPr>
            <a:xfrm>
              <a:off x="676983" y="3239208"/>
              <a:ext cx="2595245" cy="1941195"/>
            </a:xfrm>
            <a:custGeom>
              <a:avLst/>
              <a:gdLst/>
              <a:ahLst/>
              <a:cxnLst/>
              <a:rect l="l" t="t" r="r" b="b"/>
              <a:pathLst>
                <a:path w="2595245" h="1941195">
                  <a:moveTo>
                    <a:pt x="2595178" y="0"/>
                  </a:moveTo>
                  <a:lnTo>
                    <a:pt x="0" y="0"/>
                  </a:lnTo>
                  <a:lnTo>
                    <a:pt x="0" y="1941090"/>
                  </a:lnTo>
                  <a:lnTo>
                    <a:pt x="2595178" y="1941090"/>
                  </a:lnTo>
                  <a:lnTo>
                    <a:pt x="2595178" y="0"/>
                  </a:lnTo>
                  <a:close/>
                </a:path>
              </a:pathLst>
            </a:custGeom>
            <a:solidFill>
              <a:srgbClr val="FCD5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76983" y="3239208"/>
              <a:ext cx="2595245" cy="1941195"/>
            </a:xfrm>
            <a:custGeom>
              <a:avLst/>
              <a:gdLst/>
              <a:ahLst/>
              <a:cxnLst/>
              <a:rect l="l" t="t" r="r" b="b"/>
              <a:pathLst>
                <a:path w="2595245" h="1941195">
                  <a:moveTo>
                    <a:pt x="0" y="0"/>
                  </a:moveTo>
                  <a:lnTo>
                    <a:pt x="2595179" y="0"/>
                  </a:lnTo>
                  <a:lnTo>
                    <a:pt x="2595179" y="1941090"/>
                  </a:lnTo>
                  <a:lnTo>
                    <a:pt x="0" y="194109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06742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36501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66260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196019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325778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455538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585296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715056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844814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974574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104331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234091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363849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493609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623367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753127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882886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012644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142404" y="3239208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w="0" h="1941195">
                  <a:moveTo>
                    <a:pt x="0" y="0"/>
                  </a:moveTo>
                  <a:lnTo>
                    <a:pt x="1" y="1941090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76983" y="3433318"/>
              <a:ext cx="2595245" cy="0"/>
            </a:xfrm>
            <a:custGeom>
              <a:avLst/>
              <a:gdLst/>
              <a:ahLst/>
              <a:cxnLst/>
              <a:rect l="l" t="t" r="r" b="b"/>
              <a:pathLst>
                <a:path w="2595245" h="0">
                  <a:moveTo>
                    <a:pt x="0" y="0"/>
                  </a:moveTo>
                  <a:lnTo>
                    <a:pt x="259517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76983" y="3627427"/>
              <a:ext cx="2595245" cy="0"/>
            </a:xfrm>
            <a:custGeom>
              <a:avLst/>
              <a:gdLst/>
              <a:ahLst/>
              <a:cxnLst/>
              <a:rect l="l" t="t" r="r" b="b"/>
              <a:pathLst>
                <a:path w="2595245" h="0">
                  <a:moveTo>
                    <a:pt x="0" y="0"/>
                  </a:moveTo>
                  <a:lnTo>
                    <a:pt x="259517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76983" y="3821535"/>
              <a:ext cx="2595245" cy="0"/>
            </a:xfrm>
            <a:custGeom>
              <a:avLst/>
              <a:gdLst/>
              <a:ahLst/>
              <a:cxnLst/>
              <a:rect l="l" t="t" r="r" b="b"/>
              <a:pathLst>
                <a:path w="2595245" h="0">
                  <a:moveTo>
                    <a:pt x="0" y="0"/>
                  </a:moveTo>
                  <a:lnTo>
                    <a:pt x="259517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76983" y="4015644"/>
              <a:ext cx="2595245" cy="0"/>
            </a:xfrm>
            <a:custGeom>
              <a:avLst/>
              <a:gdLst/>
              <a:ahLst/>
              <a:cxnLst/>
              <a:rect l="l" t="t" r="r" b="b"/>
              <a:pathLst>
                <a:path w="2595245" h="0">
                  <a:moveTo>
                    <a:pt x="0" y="0"/>
                  </a:moveTo>
                  <a:lnTo>
                    <a:pt x="259517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76983" y="4209754"/>
              <a:ext cx="2595245" cy="0"/>
            </a:xfrm>
            <a:custGeom>
              <a:avLst/>
              <a:gdLst/>
              <a:ahLst/>
              <a:cxnLst/>
              <a:rect l="l" t="t" r="r" b="b"/>
              <a:pathLst>
                <a:path w="2595245" h="0">
                  <a:moveTo>
                    <a:pt x="0" y="0"/>
                  </a:moveTo>
                  <a:lnTo>
                    <a:pt x="259517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76983" y="4403863"/>
              <a:ext cx="2595245" cy="0"/>
            </a:xfrm>
            <a:custGeom>
              <a:avLst/>
              <a:gdLst/>
              <a:ahLst/>
              <a:cxnLst/>
              <a:rect l="l" t="t" r="r" b="b"/>
              <a:pathLst>
                <a:path w="2595245" h="0">
                  <a:moveTo>
                    <a:pt x="0" y="0"/>
                  </a:moveTo>
                  <a:lnTo>
                    <a:pt x="259517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76983" y="4597971"/>
              <a:ext cx="2595245" cy="0"/>
            </a:xfrm>
            <a:custGeom>
              <a:avLst/>
              <a:gdLst/>
              <a:ahLst/>
              <a:cxnLst/>
              <a:rect l="l" t="t" r="r" b="b"/>
              <a:pathLst>
                <a:path w="2595245" h="0">
                  <a:moveTo>
                    <a:pt x="0" y="0"/>
                  </a:moveTo>
                  <a:lnTo>
                    <a:pt x="259517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76983" y="4792080"/>
              <a:ext cx="2595245" cy="0"/>
            </a:xfrm>
            <a:custGeom>
              <a:avLst/>
              <a:gdLst/>
              <a:ahLst/>
              <a:cxnLst/>
              <a:rect l="l" t="t" r="r" b="b"/>
              <a:pathLst>
                <a:path w="2595245" h="0">
                  <a:moveTo>
                    <a:pt x="0" y="0"/>
                  </a:moveTo>
                  <a:lnTo>
                    <a:pt x="259517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76983" y="4986190"/>
              <a:ext cx="2595245" cy="0"/>
            </a:xfrm>
            <a:custGeom>
              <a:avLst/>
              <a:gdLst/>
              <a:ahLst/>
              <a:cxnLst/>
              <a:rect l="l" t="t" r="r" b="b"/>
              <a:pathLst>
                <a:path w="2595245" h="0">
                  <a:moveTo>
                    <a:pt x="0" y="0"/>
                  </a:moveTo>
                  <a:lnTo>
                    <a:pt x="2595179" y="1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3220295" y="1526395"/>
            <a:ext cx="1244600" cy="57340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2000" b="1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latin typeface="Arial"/>
                <a:cs typeface="Arial"/>
              </a:rPr>
              <a:t>(Associations)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3785708" y="2547127"/>
            <a:ext cx="155575" cy="3907790"/>
            <a:chOff x="3785708" y="2547127"/>
            <a:chExt cx="155575" cy="3907790"/>
          </a:xfrm>
        </p:grpSpPr>
        <p:sp>
          <p:nvSpPr>
            <p:cNvPr id="67" name="object 67" descr=""/>
            <p:cNvSpPr/>
            <p:nvPr/>
          </p:nvSpPr>
          <p:spPr>
            <a:xfrm>
              <a:off x="3798410" y="2559827"/>
              <a:ext cx="130175" cy="3882390"/>
            </a:xfrm>
            <a:custGeom>
              <a:avLst/>
              <a:gdLst/>
              <a:ahLst/>
              <a:cxnLst/>
              <a:rect l="l" t="t" r="r" b="b"/>
              <a:pathLst>
                <a:path w="130175" h="3882390">
                  <a:moveTo>
                    <a:pt x="0" y="0"/>
                  </a:moveTo>
                  <a:lnTo>
                    <a:pt x="129759" y="0"/>
                  </a:lnTo>
                  <a:lnTo>
                    <a:pt x="129759" y="3882181"/>
                  </a:lnTo>
                  <a:lnTo>
                    <a:pt x="0" y="38821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3798405" y="2741244"/>
              <a:ext cx="130175" cy="219710"/>
            </a:xfrm>
            <a:custGeom>
              <a:avLst/>
              <a:gdLst/>
              <a:ahLst/>
              <a:cxnLst/>
              <a:rect l="l" t="t" r="r" b="b"/>
              <a:pathLst>
                <a:path w="130175" h="219710">
                  <a:moveTo>
                    <a:pt x="129755" y="206806"/>
                  </a:moveTo>
                  <a:lnTo>
                    <a:pt x="0" y="206806"/>
                  </a:lnTo>
                  <a:lnTo>
                    <a:pt x="0" y="219506"/>
                  </a:lnTo>
                  <a:lnTo>
                    <a:pt x="129755" y="219506"/>
                  </a:lnTo>
                  <a:lnTo>
                    <a:pt x="129755" y="206806"/>
                  </a:lnTo>
                  <a:close/>
                </a:path>
                <a:path w="130175" h="219710">
                  <a:moveTo>
                    <a:pt x="12975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9755" y="12700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798410" y="3142154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798410" y="3336263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798405" y="3517671"/>
              <a:ext cx="130175" cy="219710"/>
            </a:xfrm>
            <a:custGeom>
              <a:avLst/>
              <a:gdLst/>
              <a:ahLst/>
              <a:cxnLst/>
              <a:rect l="l" t="t" r="r" b="b"/>
              <a:pathLst>
                <a:path w="130175" h="219710">
                  <a:moveTo>
                    <a:pt x="129755" y="206819"/>
                  </a:moveTo>
                  <a:lnTo>
                    <a:pt x="0" y="206819"/>
                  </a:lnTo>
                  <a:lnTo>
                    <a:pt x="0" y="219519"/>
                  </a:lnTo>
                  <a:lnTo>
                    <a:pt x="129755" y="219519"/>
                  </a:lnTo>
                  <a:lnTo>
                    <a:pt x="129755" y="206819"/>
                  </a:lnTo>
                  <a:close/>
                </a:path>
                <a:path w="130175" h="219710">
                  <a:moveTo>
                    <a:pt x="129755" y="0"/>
                  </a:moveTo>
                  <a:lnTo>
                    <a:pt x="0" y="0"/>
                  </a:lnTo>
                  <a:lnTo>
                    <a:pt x="0" y="12712"/>
                  </a:lnTo>
                  <a:lnTo>
                    <a:pt x="129755" y="12712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798410" y="3918590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3798410" y="4112699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3798410" y="4306807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798410" y="4500918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3798405" y="4682337"/>
              <a:ext cx="130175" cy="414020"/>
            </a:xfrm>
            <a:custGeom>
              <a:avLst/>
              <a:gdLst/>
              <a:ahLst/>
              <a:cxnLst/>
              <a:rect l="l" t="t" r="r" b="b"/>
              <a:pathLst>
                <a:path w="130175" h="414020">
                  <a:moveTo>
                    <a:pt x="129755" y="400913"/>
                  </a:moveTo>
                  <a:lnTo>
                    <a:pt x="0" y="400913"/>
                  </a:lnTo>
                  <a:lnTo>
                    <a:pt x="0" y="413613"/>
                  </a:lnTo>
                  <a:lnTo>
                    <a:pt x="129755" y="413613"/>
                  </a:lnTo>
                  <a:lnTo>
                    <a:pt x="129755" y="400913"/>
                  </a:lnTo>
                  <a:close/>
                </a:path>
                <a:path w="130175" h="414020">
                  <a:moveTo>
                    <a:pt x="12975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9755" y="12700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798410" y="5277354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3798410" y="5471462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798410" y="5665571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798405" y="5846990"/>
              <a:ext cx="130175" cy="219710"/>
            </a:xfrm>
            <a:custGeom>
              <a:avLst/>
              <a:gdLst/>
              <a:ahLst/>
              <a:cxnLst/>
              <a:rect l="l" t="t" r="r" b="b"/>
              <a:pathLst>
                <a:path w="130175" h="219710">
                  <a:moveTo>
                    <a:pt x="129755" y="206806"/>
                  </a:moveTo>
                  <a:lnTo>
                    <a:pt x="0" y="206806"/>
                  </a:lnTo>
                  <a:lnTo>
                    <a:pt x="0" y="219506"/>
                  </a:lnTo>
                  <a:lnTo>
                    <a:pt x="129755" y="219506"/>
                  </a:lnTo>
                  <a:lnTo>
                    <a:pt x="129755" y="206806"/>
                  </a:lnTo>
                  <a:close/>
                </a:path>
                <a:path w="130175" h="219710">
                  <a:moveTo>
                    <a:pt x="12975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9755" y="12700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3798410" y="6247899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798408" y="2753936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9" y="0"/>
                  </a:moveTo>
                  <a:lnTo>
                    <a:pt x="0" y="0"/>
                  </a:lnTo>
                  <a:lnTo>
                    <a:pt x="0" y="194108"/>
                  </a:lnTo>
                  <a:lnTo>
                    <a:pt x="129759" y="194108"/>
                  </a:lnTo>
                  <a:lnTo>
                    <a:pt x="129759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798408" y="2753936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798408" y="3530371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9" y="0"/>
                  </a:moveTo>
                  <a:lnTo>
                    <a:pt x="0" y="0"/>
                  </a:lnTo>
                  <a:lnTo>
                    <a:pt x="0" y="194109"/>
                  </a:lnTo>
                  <a:lnTo>
                    <a:pt x="129759" y="194109"/>
                  </a:lnTo>
                  <a:lnTo>
                    <a:pt x="129759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798408" y="3530371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798408" y="4695026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9" y="0"/>
                  </a:moveTo>
                  <a:lnTo>
                    <a:pt x="0" y="0"/>
                  </a:lnTo>
                  <a:lnTo>
                    <a:pt x="0" y="194109"/>
                  </a:lnTo>
                  <a:lnTo>
                    <a:pt x="129759" y="194109"/>
                  </a:lnTo>
                  <a:lnTo>
                    <a:pt x="129759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798408" y="4695026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3798408" y="4889135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9" y="0"/>
                  </a:moveTo>
                  <a:lnTo>
                    <a:pt x="0" y="0"/>
                  </a:lnTo>
                  <a:lnTo>
                    <a:pt x="0" y="194109"/>
                  </a:lnTo>
                  <a:lnTo>
                    <a:pt x="129759" y="194109"/>
                  </a:lnTo>
                  <a:lnTo>
                    <a:pt x="129759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798408" y="4889135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798408" y="5859680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9" y="0"/>
                  </a:moveTo>
                  <a:lnTo>
                    <a:pt x="0" y="0"/>
                  </a:lnTo>
                  <a:lnTo>
                    <a:pt x="0" y="194108"/>
                  </a:lnTo>
                  <a:lnTo>
                    <a:pt x="129759" y="194108"/>
                  </a:lnTo>
                  <a:lnTo>
                    <a:pt x="129759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3798408" y="5859680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5377511" y="2196954"/>
            <a:ext cx="1047750" cy="57340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2000" b="1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latin typeface="Arial"/>
                <a:cs typeface="Arial"/>
              </a:rPr>
              <a:t>(Phenotype)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421018" y="3176523"/>
            <a:ext cx="255904" cy="65659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just" marL="38100" marR="30480">
              <a:lnSpc>
                <a:spcPct val="79400"/>
              </a:lnSpc>
              <a:spcBef>
                <a:spcPts val="495"/>
              </a:spcBef>
            </a:pPr>
            <a:r>
              <a:rPr dirty="0" sz="1600" spc="-25">
                <a:latin typeface="Arial"/>
                <a:cs typeface="Arial"/>
              </a:rPr>
              <a:t>s</a:t>
            </a:r>
            <a:r>
              <a:rPr dirty="0" baseline="-15151" sz="1650" spc="-37">
                <a:latin typeface="Arial"/>
                <a:cs typeface="Arial"/>
              </a:rPr>
              <a:t>1 </a:t>
            </a:r>
            <a:r>
              <a:rPr dirty="0" sz="1600" spc="-25">
                <a:latin typeface="Arial"/>
                <a:cs typeface="Arial"/>
              </a:rPr>
              <a:t>s</a:t>
            </a:r>
            <a:r>
              <a:rPr dirty="0" baseline="-15151" sz="1650" spc="-37">
                <a:latin typeface="Arial"/>
                <a:cs typeface="Arial"/>
              </a:rPr>
              <a:t>2 </a:t>
            </a:r>
            <a:r>
              <a:rPr dirty="0" sz="1600" spc="-25">
                <a:latin typeface="Arial"/>
                <a:cs typeface="Arial"/>
              </a:rPr>
              <a:t>s</a:t>
            </a:r>
            <a:r>
              <a:rPr dirty="0" baseline="-15151" sz="1650" spc="-37">
                <a:latin typeface="Arial"/>
                <a:cs typeface="Arial"/>
              </a:rPr>
              <a:t>3</a:t>
            </a:r>
            <a:endParaRPr baseline="-15151" sz="165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421018" y="4923028"/>
            <a:ext cx="25590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latin typeface="Arial"/>
                <a:cs typeface="Arial"/>
              </a:rPr>
              <a:t>s</a:t>
            </a:r>
            <a:r>
              <a:rPr dirty="0" baseline="-15151" sz="1650" spc="-37">
                <a:latin typeface="Arial"/>
                <a:cs typeface="Arial"/>
              </a:rPr>
              <a:t>n</a:t>
            </a:r>
            <a:endParaRPr baseline="-15151" sz="165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618586" y="3176523"/>
            <a:ext cx="255904" cy="65659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just" marL="38100" marR="30480">
              <a:lnSpc>
                <a:spcPct val="79400"/>
              </a:lnSpc>
              <a:spcBef>
                <a:spcPts val="495"/>
              </a:spcBef>
            </a:pPr>
            <a:r>
              <a:rPr dirty="0" sz="1600" spc="-25">
                <a:latin typeface="Arial"/>
                <a:cs typeface="Arial"/>
              </a:rPr>
              <a:t>y</a:t>
            </a:r>
            <a:r>
              <a:rPr dirty="0" baseline="-15151" sz="1650" spc="-37">
                <a:latin typeface="Arial"/>
                <a:cs typeface="Arial"/>
              </a:rPr>
              <a:t>1 </a:t>
            </a:r>
            <a:r>
              <a:rPr dirty="0" sz="1600" spc="-25">
                <a:latin typeface="Arial"/>
                <a:cs typeface="Arial"/>
              </a:rPr>
              <a:t>y</a:t>
            </a:r>
            <a:r>
              <a:rPr dirty="0" baseline="-15151" sz="1650" spc="-37">
                <a:latin typeface="Arial"/>
                <a:cs typeface="Arial"/>
              </a:rPr>
              <a:t>2 </a:t>
            </a:r>
            <a:r>
              <a:rPr dirty="0" sz="1600" spc="-25">
                <a:latin typeface="Arial"/>
                <a:cs typeface="Arial"/>
              </a:rPr>
              <a:t>y</a:t>
            </a:r>
            <a:r>
              <a:rPr dirty="0" baseline="-15151" sz="1650" spc="-37">
                <a:latin typeface="Arial"/>
                <a:cs typeface="Arial"/>
              </a:rPr>
              <a:t>3</a:t>
            </a:r>
            <a:endParaRPr baseline="-15151" sz="165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5618586" y="4923028"/>
            <a:ext cx="25590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latin typeface="Arial"/>
                <a:cs typeface="Arial"/>
              </a:rPr>
              <a:t>y</a:t>
            </a:r>
            <a:r>
              <a:rPr dirty="0" baseline="-15151" sz="1650" spc="-37">
                <a:latin typeface="Arial"/>
                <a:cs typeface="Arial"/>
              </a:rPr>
              <a:t>n</a:t>
            </a:r>
            <a:endParaRPr baseline="-15151" sz="165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3572930" y="2496820"/>
            <a:ext cx="266700" cy="65659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just" marL="38100" marR="30480">
              <a:lnSpc>
                <a:spcPct val="79400"/>
              </a:lnSpc>
              <a:spcBef>
                <a:spcPts val="495"/>
              </a:spcBef>
            </a:pPr>
            <a:r>
              <a:rPr dirty="0" sz="1600" spc="-25">
                <a:latin typeface="Arial"/>
                <a:cs typeface="Arial"/>
              </a:rPr>
              <a:t>b</a:t>
            </a:r>
            <a:r>
              <a:rPr dirty="0" baseline="-15151" sz="1650" spc="-37">
                <a:latin typeface="Arial"/>
                <a:cs typeface="Arial"/>
              </a:rPr>
              <a:t>1 </a:t>
            </a:r>
            <a:r>
              <a:rPr dirty="0" sz="1600" spc="-25">
                <a:latin typeface="Arial"/>
                <a:cs typeface="Arial"/>
              </a:rPr>
              <a:t>b</a:t>
            </a:r>
            <a:r>
              <a:rPr dirty="0" baseline="-15151" sz="1650" spc="-37">
                <a:latin typeface="Arial"/>
                <a:cs typeface="Arial"/>
              </a:rPr>
              <a:t>2 </a:t>
            </a:r>
            <a:r>
              <a:rPr dirty="0" sz="1600" spc="-25">
                <a:latin typeface="Arial"/>
                <a:cs typeface="Arial"/>
              </a:rPr>
              <a:t>b</a:t>
            </a:r>
            <a:r>
              <a:rPr dirty="0" baseline="-15151" sz="1650" spc="-37">
                <a:latin typeface="Arial"/>
                <a:cs typeface="Arial"/>
              </a:rPr>
              <a:t>3</a:t>
            </a:r>
            <a:endParaRPr baseline="-15151" sz="165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3522469" y="6184900"/>
            <a:ext cx="2667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latin typeface="Arial"/>
                <a:cs typeface="Arial"/>
              </a:rPr>
              <a:t>b</a:t>
            </a:r>
            <a:r>
              <a:rPr dirty="0" baseline="-15151" sz="1650" spc="-37">
                <a:latin typeface="Arial"/>
                <a:cs typeface="Arial"/>
              </a:rPr>
              <a:t>p</a:t>
            </a:r>
            <a:endParaRPr baseline="-15151" sz="165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622866" y="2926588"/>
            <a:ext cx="5156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-95">
                <a:latin typeface="Arial"/>
                <a:cs typeface="Arial"/>
              </a:rPr>
              <a:t>v</a:t>
            </a:r>
            <a:r>
              <a:rPr dirty="0" baseline="-15151" sz="1650" spc="-142">
                <a:latin typeface="Arial"/>
                <a:cs typeface="Arial"/>
              </a:rPr>
              <a:t>1</a:t>
            </a:r>
            <a:r>
              <a:rPr dirty="0" sz="1600" spc="-95">
                <a:latin typeface="Arial"/>
                <a:cs typeface="Arial"/>
              </a:rPr>
              <a:t>v</a:t>
            </a:r>
            <a:r>
              <a:rPr dirty="0" baseline="-15151" sz="1650" spc="-142">
                <a:latin typeface="Arial"/>
                <a:cs typeface="Arial"/>
              </a:rPr>
              <a:t>2</a:t>
            </a:r>
            <a:r>
              <a:rPr dirty="0" sz="1600" spc="-95">
                <a:latin typeface="Arial"/>
                <a:cs typeface="Arial"/>
              </a:rPr>
              <a:t>v</a:t>
            </a:r>
            <a:r>
              <a:rPr dirty="0" baseline="-15151" sz="1650" spc="-142">
                <a:latin typeface="Arial"/>
                <a:cs typeface="Arial"/>
              </a:rPr>
              <a:t>3</a:t>
            </a:r>
            <a:endParaRPr baseline="-15151" sz="165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3088286" y="2926588"/>
            <a:ext cx="25590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latin typeface="Arial"/>
                <a:cs typeface="Arial"/>
              </a:rPr>
              <a:t>v</a:t>
            </a:r>
            <a:r>
              <a:rPr dirty="0" baseline="-15151" sz="1650" spc="-37">
                <a:latin typeface="Arial"/>
                <a:cs typeface="Arial"/>
              </a:rPr>
              <a:t>p</a:t>
            </a:r>
            <a:endParaRPr baseline="-15151" sz="165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5592833" y="4047235"/>
            <a:ext cx="252729" cy="22860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z="160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3512888" y="4242308"/>
            <a:ext cx="252729" cy="22860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z="160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391463" y="4242308"/>
            <a:ext cx="252729" cy="22860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z="160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4" name="object 104" descr=""/>
          <p:cNvGrpSpPr/>
          <p:nvPr/>
        </p:nvGrpSpPr>
        <p:grpSpPr>
          <a:xfrm>
            <a:off x="3778498" y="2547127"/>
            <a:ext cx="155575" cy="3907790"/>
            <a:chOff x="3778498" y="2547127"/>
            <a:chExt cx="155575" cy="3907790"/>
          </a:xfrm>
        </p:grpSpPr>
        <p:sp>
          <p:nvSpPr>
            <p:cNvPr id="105" name="object 105" descr=""/>
            <p:cNvSpPr/>
            <p:nvPr/>
          </p:nvSpPr>
          <p:spPr>
            <a:xfrm>
              <a:off x="3791200" y="2559827"/>
              <a:ext cx="130175" cy="3882390"/>
            </a:xfrm>
            <a:custGeom>
              <a:avLst/>
              <a:gdLst/>
              <a:ahLst/>
              <a:cxnLst/>
              <a:rect l="l" t="t" r="r" b="b"/>
              <a:pathLst>
                <a:path w="130175" h="3882390">
                  <a:moveTo>
                    <a:pt x="0" y="0"/>
                  </a:moveTo>
                  <a:lnTo>
                    <a:pt x="129759" y="0"/>
                  </a:lnTo>
                  <a:lnTo>
                    <a:pt x="129759" y="3882181"/>
                  </a:lnTo>
                  <a:lnTo>
                    <a:pt x="0" y="38821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3791191" y="2741244"/>
              <a:ext cx="130175" cy="219710"/>
            </a:xfrm>
            <a:custGeom>
              <a:avLst/>
              <a:gdLst/>
              <a:ahLst/>
              <a:cxnLst/>
              <a:rect l="l" t="t" r="r" b="b"/>
              <a:pathLst>
                <a:path w="130175" h="219710">
                  <a:moveTo>
                    <a:pt x="129755" y="206806"/>
                  </a:moveTo>
                  <a:lnTo>
                    <a:pt x="0" y="206806"/>
                  </a:lnTo>
                  <a:lnTo>
                    <a:pt x="0" y="219506"/>
                  </a:lnTo>
                  <a:lnTo>
                    <a:pt x="129755" y="219506"/>
                  </a:lnTo>
                  <a:lnTo>
                    <a:pt x="129755" y="206806"/>
                  </a:lnTo>
                  <a:close/>
                </a:path>
                <a:path w="130175" h="219710">
                  <a:moveTo>
                    <a:pt x="12975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9755" y="12700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3791200" y="3142154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3791200" y="3336263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3791191" y="3517671"/>
              <a:ext cx="130175" cy="219710"/>
            </a:xfrm>
            <a:custGeom>
              <a:avLst/>
              <a:gdLst/>
              <a:ahLst/>
              <a:cxnLst/>
              <a:rect l="l" t="t" r="r" b="b"/>
              <a:pathLst>
                <a:path w="130175" h="219710">
                  <a:moveTo>
                    <a:pt x="129755" y="206819"/>
                  </a:moveTo>
                  <a:lnTo>
                    <a:pt x="0" y="206819"/>
                  </a:lnTo>
                  <a:lnTo>
                    <a:pt x="0" y="219519"/>
                  </a:lnTo>
                  <a:lnTo>
                    <a:pt x="129755" y="219519"/>
                  </a:lnTo>
                  <a:lnTo>
                    <a:pt x="129755" y="206819"/>
                  </a:lnTo>
                  <a:close/>
                </a:path>
                <a:path w="130175" h="219710">
                  <a:moveTo>
                    <a:pt x="129755" y="0"/>
                  </a:moveTo>
                  <a:lnTo>
                    <a:pt x="0" y="0"/>
                  </a:lnTo>
                  <a:lnTo>
                    <a:pt x="0" y="12712"/>
                  </a:lnTo>
                  <a:lnTo>
                    <a:pt x="129755" y="12712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3791200" y="3918590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3791200" y="4112699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3791200" y="4306807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3791200" y="4500918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3791191" y="4682337"/>
              <a:ext cx="130175" cy="414020"/>
            </a:xfrm>
            <a:custGeom>
              <a:avLst/>
              <a:gdLst/>
              <a:ahLst/>
              <a:cxnLst/>
              <a:rect l="l" t="t" r="r" b="b"/>
              <a:pathLst>
                <a:path w="130175" h="414020">
                  <a:moveTo>
                    <a:pt x="129755" y="400913"/>
                  </a:moveTo>
                  <a:lnTo>
                    <a:pt x="0" y="400913"/>
                  </a:lnTo>
                  <a:lnTo>
                    <a:pt x="0" y="413613"/>
                  </a:lnTo>
                  <a:lnTo>
                    <a:pt x="129755" y="413613"/>
                  </a:lnTo>
                  <a:lnTo>
                    <a:pt x="129755" y="400913"/>
                  </a:lnTo>
                  <a:close/>
                </a:path>
                <a:path w="130175" h="414020">
                  <a:moveTo>
                    <a:pt x="12975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9755" y="12700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3791200" y="5277354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3791200" y="5471462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3791200" y="5665571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3791191" y="5846990"/>
              <a:ext cx="130175" cy="219710"/>
            </a:xfrm>
            <a:custGeom>
              <a:avLst/>
              <a:gdLst/>
              <a:ahLst/>
              <a:cxnLst/>
              <a:rect l="l" t="t" r="r" b="b"/>
              <a:pathLst>
                <a:path w="130175" h="219710">
                  <a:moveTo>
                    <a:pt x="129755" y="206806"/>
                  </a:moveTo>
                  <a:lnTo>
                    <a:pt x="0" y="206806"/>
                  </a:lnTo>
                  <a:lnTo>
                    <a:pt x="0" y="219506"/>
                  </a:lnTo>
                  <a:lnTo>
                    <a:pt x="129755" y="219506"/>
                  </a:lnTo>
                  <a:lnTo>
                    <a:pt x="129755" y="206806"/>
                  </a:lnTo>
                  <a:close/>
                </a:path>
                <a:path w="130175" h="219710">
                  <a:moveTo>
                    <a:pt x="12975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9755" y="12700"/>
                  </a:lnTo>
                  <a:lnTo>
                    <a:pt x="129755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3791200" y="6247899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 h="0">
                  <a:moveTo>
                    <a:pt x="0" y="0"/>
                  </a:moveTo>
                  <a:lnTo>
                    <a:pt x="129759" y="1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3791198" y="2753936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8" y="0"/>
                  </a:moveTo>
                  <a:lnTo>
                    <a:pt x="0" y="0"/>
                  </a:lnTo>
                  <a:lnTo>
                    <a:pt x="0" y="194108"/>
                  </a:lnTo>
                  <a:lnTo>
                    <a:pt x="129758" y="194108"/>
                  </a:lnTo>
                  <a:lnTo>
                    <a:pt x="129758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3791198" y="2753936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3791198" y="3530371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8" y="0"/>
                  </a:moveTo>
                  <a:lnTo>
                    <a:pt x="0" y="0"/>
                  </a:lnTo>
                  <a:lnTo>
                    <a:pt x="0" y="194109"/>
                  </a:lnTo>
                  <a:lnTo>
                    <a:pt x="129758" y="194109"/>
                  </a:lnTo>
                  <a:lnTo>
                    <a:pt x="129758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3791198" y="3530371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3791198" y="4695026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8" y="0"/>
                  </a:moveTo>
                  <a:lnTo>
                    <a:pt x="0" y="0"/>
                  </a:lnTo>
                  <a:lnTo>
                    <a:pt x="0" y="194109"/>
                  </a:lnTo>
                  <a:lnTo>
                    <a:pt x="129758" y="194109"/>
                  </a:lnTo>
                  <a:lnTo>
                    <a:pt x="129758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3791198" y="4695026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3791198" y="4889135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8" y="0"/>
                  </a:moveTo>
                  <a:lnTo>
                    <a:pt x="0" y="0"/>
                  </a:lnTo>
                  <a:lnTo>
                    <a:pt x="0" y="194109"/>
                  </a:lnTo>
                  <a:lnTo>
                    <a:pt x="129758" y="194109"/>
                  </a:lnTo>
                  <a:lnTo>
                    <a:pt x="129758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3791198" y="4889135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3791198" y="5859680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129758" y="0"/>
                  </a:moveTo>
                  <a:lnTo>
                    <a:pt x="0" y="0"/>
                  </a:lnTo>
                  <a:lnTo>
                    <a:pt x="0" y="194108"/>
                  </a:lnTo>
                  <a:lnTo>
                    <a:pt x="129758" y="194108"/>
                  </a:lnTo>
                  <a:lnTo>
                    <a:pt x="129758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3791198" y="5859680"/>
              <a:ext cx="130175" cy="194310"/>
            </a:xfrm>
            <a:custGeom>
              <a:avLst/>
              <a:gdLst/>
              <a:ahLst/>
              <a:cxnLst/>
              <a:rect l="l" t="t" r="r" b="b"/>
              <a:pathLst>
                <a:path w="130175" h="194310">
                  <a:moveTo>
                    <a:pt x="0" y="0"/>
                  </a:moveTo>
                  <a:lnTo>
                    <a:pt x="129759" y="0"/>
                  </a:lnTo>
                  <a:lnTo>
                    <a:pt x="129759" y="194109"/>
                  </a:lnTo>
                  <a:lnTo>
                    <a:pt x="0" y="19410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 descr=""/>
          <p:cNvSpPr txBox="1"/>
          <p:nvPr/>
        </p:nvSpPr>
        <p:spPr>
          <a:xfrm>
            <a:off x="5946270" y="5752083"/>
            <a:ext cx="24415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2155" algn="l"/>
                <a:tab pos="2270760" algn="l"/>
              </a:tabLst>
            </a:pPr>
            <a:r>
              <a:rPr dirty="0" sz="2800">
                <a:latin typeface="Cambria Math"/>
                <a:cs typeface="Cambria Math"/>
              </a:rPr>
              <a:t>y</a:t>
            </a:r>
            <a:r>
              <a:rPr dirty="0" sz="2800" spc="160">
                <a:latin typeface="Cambria Math"/>
                <a:cs typeface="Cambria Math"/>
              </a:rPr>
              <a:t> </a:t>
            </a:r>
            <a:r>
              <a:rPr dirty="0" sz="2800" spc="-50">
                <a:latin typeface="Cambria Math"/>
                <a:cs typeface="Cambria Math"/>
              </a:rPr>
              <a:t>=</a:t>
            </a:r>
            <a:r>
              <a:rPr dirty="0" sz="2800">
                <a:latin typeface="Cambria Math"/>
                <a:cs typeface="Cambria Math"/>
              </a:rPr>
              <a:t>	µ + XB</a:t>
            </a:r>
            <a:r>
              <a:rPr dirty="0" sz="2800" spc="5">
                <a:latin typeface="Cambria Math"/>
                <a:cs typeface="Cambria Math"/>
              </a:rPr>
              <a:t> </a:t>
            </a:r>
            <a:r>
              <a:rPr dirty="0" sz="2800" spc="-50">
                <a:latin typeface="Cambria Math"/>
                <a:cs typeface="Cambria Math"/>
              </a:rPr>
              <a:t>+</a:t>
            </a:r>
            <a:r>
              <a:rPr dirty="0" sz="2800">
                <a:latin typeface="Cambria Math"/>
                <a:cs typeface="Cambria Math"/>
              </a:rPr>
              <a:t>	</a:t>
            </a:r>
            <a:r>
              <a:rPr dirty="0" sz="2800" spc="-50">
                <a:latin typeface="Cambria Math"/>
                <a:cs typeface="Cambria Math"/>
              </a:rPr>
              <a:t>ε</a:t>
            </a:r>
            <a:endParaRPr sz="2800">
              <a:latin typeface="Cambria Math"/>
              <a:cs typeface="Cambria Math"/>
            </a:endParaRPr>
          </a:p>
        </p:txBody>
      </p:sp>
      <p:pic>
        <p:nvPicPr>
          <p:cNvPr id="131" name="object 1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2079" y="312351"/>
            <a:ext cx="1323065" cy="1349432"/>
          </a:xfrm>
          <a:prstGeom prst="rect">
            <a:avLst/>
          </a:prstGeom>
        </p:spPr>
      </p:pic>
      <p:pic>
        <p:nvPicPr>
          <p:cNvPr id="132" name="object 13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47999" y="365145"/>
            <a:ext cx="1243412" cy="1243843"/>
          </a:xfrm>
          <a:prstGeom prst="rect">
            <a:avLst/>
          </a:prstGeom>
        </p:spPr>
      </p:pic>
      <p:grpSp>
        <p:nvGrpSpPr>
          <p:cNvPr id="133" name="object 133" descr=""/>
          <p:cNvGrpSpPr/>
          <p:nvPr/>
        </p:nvGrpSpPr>
        <p:grpSpPr>
          <a:xfrm>
            <a:off x="6988099" y="814280"/>
            <a:ext cx="447040" cy="231775"/>
            <a:chOff x="6988099" y="814280"/>
            <a:chExt cx="447040" cy="231775"/>
          </a:xfrm>
        </p:grpSpPr>
        <p:sp>
          <p:nvSpPr>
            <p:cNvPr id="134" name="object 134" descr=""/>
            <p:cNvSpPr/>
            <p:nvPr/>
          </p:nvSpPr>
          <p:spPr>
            <a:xfrm>
              <a:off x="7000799" y="826980"/>
              <a:ext cx="421640" cy="206375"/>
            </a:xfrm>
            <a:custGeom>
              <a:avLst/>
              <a:gdLst/>
              <a:ahLst/>
              <a:cxnLst/>
              <a:rect l="l" t="t" r="r" b="b"/>
              <a:pathLst>
                <a:path w="421640" h="206375">
                  <a:moveTo>
                    <a:pt x="318414" y="0"/>
                  </a:moveTo>
                  <a:lnTo>
                    <a:pt x="318414" y="51567"/>
                  </a:lnTo>
                  <a:lnTo>
                    <a:pt x="0" y="51567"/>
                  </a:lnTo>
                  <a:lnTo>
                    <a:pt x="0" y="154701"/>
                  </a:lnTo>
                  <a:lnTo>
                    <a:pt x="318414" y="154701"/>
                  </a:lnTo>
                  <a:lnTo>
                    <a:pt x="318414" y="206268"/>
                  </a:lnTo>
                  <a:lnTo>
                    <a:pt x="421548" y="103134"/>
                  </a:lnTo>
                  <a:lnTo>
                    <a:pt x="31841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7000799" y="826980"/>
              <a:ext cx="421640" cy="206375"/>
            </a:xfrm>
            <a:custGeom>
              <a:avLst/>
              <a:gdLst/>
              <a:ahLst/>
              <a:cxnLst/>
              <a:rect l="l" t="t" r="r" b="b"/>
              <a:pathLst>
                <a:path w="421640" h="206375">
                  <a:moveTo>
                    <a:pt x="0" y="51567"/>
                  </a:moveTo>
                  <a:lnTo>
                    <a:pt x="318415" y="51567"/>
                  </a:lnTo>
                  <a:lnTo>
                    <a:pt x="318415" y="0"/>
                  </a:lnTo>
                  <a:lnTo>
                    <a:pt x="421549" y="103134"/>
                  </a:lnTo>
                  <a:lnTo>
                    <a:pt x="318415" y="206268"/>
                  </a:lnTo>
                  <a:lnTo>
                    <a:pt x="318415" y="154701"/>
                  </a:lnTo>
                  <a:lnTo>
                    <a:pt x="0" y="154701"/>
                  </a:lnTo>
                  <a:lnTo>
                    <a:pt x="0" y="51567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36525"/>
            <a:ext cx="6677070" cy="67214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572382" y="2389123"/>
            <a:ext cx="2604135" cy="55626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u="sng" sz="1200" spc="-1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https://github.com/shilab/SCP_DAE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1200">
                <a:latin typeface="Arial"/>
                <a:cs typeface="Arial"/>
              </a:rPr>
              <a:t>Chen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J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and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Shi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X,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ACM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BCB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2019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9758" y="725556"/>
            <a:ext cx="3784241" cy="155764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488940" y="281939"/>
            <a:ext cx="36220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Bloom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JS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et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al.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2015;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Forsberg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FS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et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al.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344487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Imaging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8007984" cy="157099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54965" marR="5080" indent="-342265">
              <a:lnSpc>
                <a:spcPct val="100400"/>
              </a:lnSpc>
              <a:spcBef>
                <a:spcPts val="8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CIFAR-</a:t>
            </a:r>
            <a:r>
              <a:rPr dirty="0" sz="2400">
                <a:latin typeface="Arial"/>
                <a:cs typeface="Arial"/>
              </a:rPr>
              <a:t>10 dataset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consists of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60000 32x32 </a:t>
            </a:r>
            <a:r>
              <a:rPr dirty="0" sz="2400" spc="-10">
                <a:latin typeface="Arial"/>
                <a:cs typeface="Arial"/>
              </a:rPr>
              <a:t>colour </a:t>
            </a:r>
            <a:r>
              <a:rPr dirty="0" sz="2400">
                <a:latin typeface="Arial"/>
                <a:cs typeface="Arial"/>
              </a:rPr>
              <a:t>images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10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classes,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with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6000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images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per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class.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There </a:t>
            </a:r>
            <a:r>
              <a:rPr dirty="0" sz="2400">
                <a:latin typeface="Arial"/>
                <a:cs typeface="Arial"/>
              </a:rPr>
              <a:t>are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50000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training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images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10000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test</a:t>
            </a:r>
            <a:r>
              <a:rPr dirty="0" sz="2400" spc="-10">
                <a:latin typeface="Arial"/>
                <a:cs typeface="Arial"/>
              </a:rPr>
              <a:t> images.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www.cs.toronto.edu/~kriz/cifar.html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2623" y="3366385"/>
            <a:ext cx="4645794" cy="321697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2950" y="292100"/>
            <a:ext cx="4978400" cy="619759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25815" y="642162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78939" y="6330188"/>
            <a:ext cx="5158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https://science.sciencemag.org/content/371/6529/564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0628"/>
            <a:ext cx="7858228" cy="550519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821939" y="3119628"/>
            <a:ext cx="619823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ethos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rapid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sharing,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more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relevant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than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ever.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Lack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diversity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hinders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promise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genome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science.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Algorithmic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biology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unleashed.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Value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affordability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precision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medicine.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End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entanglement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race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genetics.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Genetic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privacy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post-</a:t>
            </a:r>
            <a:r>
              <a:rPr dirty="0" sz="2000">
                <a:latin typeface="Calibri"/>
                <a:cs typeface="Calibri"/>
              </a:rPr>
              <a:t>COVID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world.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Emerging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ethics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Indigenous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genomics.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Polygenic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risk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diverse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world.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Risks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genomic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surveillance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how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stop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3350895">
              <a:lnSpc>
                <a:spcPct val="100000"/>
              </a:lnSpc>
              <a:spcBef>
                <a:spcPts val="100"/>
              </a:spcBef>
            </a:pPr>
            <a:r>
              <a:rPr dirty="0"/>
              <a:t>KDD</a:t>
            </a:r>
            <a:r>
              <a:rPr dirty="0" spc="5"/>
              <a:t> </a:t>
            </a:r>
            <a:r>
              <a:rPr dirty="0" spc="-25"/>
              <a:t>Cup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192924"/>
            <a:ext cx="7924800" cy="552855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360299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Kaggle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58849"/>
            <a:ext cx="9144000" cy="43402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25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270954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Bioinformatics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1303978"/>
            <a:ext cx="9144000" cy="4800600"/>
            <a:chOff x="0" y="1303978"/>
            <a:chExt cx="9144000" cy="48006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03978"/>
              <a:ext cx="9144000" cy="48006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079" y="2499359"/>
              <a:ext cx="624840" cy="61874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590800" y="2523178"/>
              <a:ext cx="533400" cy="525145"/>
            </a:xfrm>
            <a:custGeom>
              <a:avLst/>
              <a:gdLst/>
              <a:ahLst/>
              <a:cxnLst/>
              <a:rect l="l" t="t" r="r" b="b"/>
              <a:pathLst>
                <a:path w="533400" h="525144">
                  <a:moveTo>
                    <a:pt x="266700" y="0"/>
                  </a:moveTo>
                  <a:lnTo>
                    <a:pt x="218760" y="4227"/>
                  </a:lnTo>
                  <a:lnTo>
                    <a:pt x="173639" y="16417"/>
                  </a:lnTo>
                  <a:lnTo>
                    <a:pt x="132091" y="35826"/>
                  </a:lnTo>
                  <a:lnTo>
                    <a:pt x="94868" y="61715"/>
                  </a:lnTo>
                  <a:lnTo>
                    <a:pt x="62724" y="93342"/>
                  </a:lnTo>
                  <a:lnTo>
                    <a:pt x="36412" y="129967"/>
                  </a:lnTo>
                  <a:lnTo>
                    <a:pt x="16685" y="170847"/>
                  </a:lnTo>
                  <a:lnTo>
                    <a:pt x="4296" y="215242"/>
                  </a:lnTo>
                  <a:lnTo>
                    <a:pt x="0" y="262411"/>
                  </a:lnTo>
                  <a:lnTo>
                    <a:pt x="4296" y="309579"/>
                  </a:lnTo>
                  <a:lnTo>
                    <a:pt x="16685" y="353974"/>
                  </a:lnTo>
                  <a:lnTo>
                    <a:pt x="36412" y="394854"/>
                  </a:lnTo>
                  <a:lnTo>
                    <a:pt x="62724" y="431478"/>
                  </a:lnTo>
                  <a:lnTo>
                    <a:pt x="94868" y="463105"/>
                  </a:lnTo>
                  <a:lnTo>
                    <a:pt x="132091" y="488994"/>
                  </a:lnTo>
                  <a:lnTo>
                    <a:pt x="173639" y="508404"/>
                  </a:lnTo>
                  <a:lnTo>
                    <a:pt x="218760" y="520593"/>
                  </a:lnTo>
                  <a:lnTo>
                    <a:pt x="266700" y="524821"/>
                  </a:lnTo>
                  <a:lnTo>
                    <a:pt x="314639" y="520593"/>
                  </a:lnTo>
                  <a:lnTo>
                    <a:pt x="359760" y="508404"/>
                  </a:lnTo>
                  <a:lnTo>
                    <a:pt x="401308" y="488994"/>
                  </a:lnTo>
                  <a:lnTo>
                    <a:pt x="438531" y="463105"/>
                  </a:lnTo>
                  <a:lnTo>
                    <a:pt x="470675" y="431478"/>
                  </a:lnTo>
                  <a:lnTo>
                    <a:pt x="496987" y="394854"/>
                  </a:lnTo>
                  <a:lnTo>
                    <a:pt x="516714" y="353974"/>
                  </a:lnTo>
                  <a:lnTo>
                    <a:pt x="529103" y="309579"/>
                  </a:lnTo>
                  <a:lnTo>
                    <a:pt x="533400" y="262411"/>
                  </a:lnTo>
                  <a:lnTo>
                    <a:pt x="529103" y="215242"/>
                  </a:lnTo>
                  <a:lnTo>
                    <a:pt x="516714" y="170847"/>
                  </a:lnTo>
                  <a:lnTo>
                    <a:pt x="496987" y="129967"/>
                  </a:lnTo>
                  <a:lnTo>
                    <a:pt x="470675" y="93342"/>
                  </a:lnTo>
                  <a:lnTo>
                    <a:pt x="438531" y="61715"/>
                  </a:lnTo>
                  <a:lnTo>
                    <a:pt x="401308" y="35826"/>
                  </a:lnTo>
                  <a:lnTo>
                    <a:pt x="359760" y="16417"/>
                  </a:lnTo>
                  <a:lnTo>
                    <a:pt x="314639" y="4227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98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9513" y="2675012"/>
              <a:ext cx="235972" cy="6419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590800" y="2523178"/>
              <a:ext cx="533400" cy="525145"/>
            </a:xfrm>
            <a:custGeom>
              <a:avLst/>
              <a:gdLst/>
              <a:ahLst/>
              <a:cxnLst/>
              <a:rect l="l" t="t" r="r" b="b"/>
              <a:pathLst>
                <a:path w="533400" h="525144">
                  <a:moveTo>
                    <a:pt x="122147" y="376849"/>
                  </a:moveTo>
                  <a:lnTo>
                    <a:pt x="170322" y="403982"/>
                  </a:lnTo>
                  <a:lnTo>
                    <a:pt x="218478" y="420262"/>
                  </a:lnTo>
                  <a:lnTo>
                    <a:pt x="266615" y="425689"/>
                  </a:lnTo>
                  <a:lnTo>
                    <a:pt x="314734" y="420262"/>
                  </a:lnTo>
                  <a:lnTo>
                    <a:pt x="362834" y="403982"/>
                  </a:lnTo>
                  <a:lnTo>
                    <a:pt x="410915" y="376849"/>
                  </a:lnTo>
                </a:path>
                <a:path w="533400" h="525144">
                  <a:moveTo>
                    <a:pt x="0" y="262410"/>
                  </a:moveTo>
                  <a:lnTo>
                    <a:pt x="4296" y="215241"/>
                  </a:lnTo>
                  <a:lnTo>
                    <a:pt x="16685" y="170846"/>
                  </a:lnTo>
                  <a:lnTo>
                    <a:pt x="36412" y="129966"/>
                  </a:lnTo>
                  <a:lnTo>
                    <a:pt x="62724" y="93342"/>
                  </a:lnTo>
                  <a:lnTo>
                    <a:pt x="94868" y="61715"/>
                  </a:lnTo>
                  <a:lnTo>
                    <a:pt x="132091" y="35826"/>
                  </a:lnTo>
                  <a:lnTo>
                    <a:pt x="173639" y="16417"/>
                  </a:lnTo>
                  <a:lnTo>
                    <a:pt x="218760" y="4227"/>
                  </a:lnTo>
                  <a:lnTo>
                    <a:pt x="266700" y="0"/>
                  </a:lnTo>
                  <a:lnTo>
                    <a:pt x="314639" y="4227"/>
                  </a:lnTo>
                  <a:lnTo>
                    <a:pt x="359760" y="16417"/>
                  </a:lnTo>
                  <a:lnTo>
                    <a:pt x="401308" y="35826"/>
                  </a:lnTo>
                  <a:lnTo>
                    <a:pt x="438531" y="61715"/>
                  </a:lnTo>
                  <a:lnTo>
                    <a:pt x="470675" y="93342"/>
                  </a:lnTo>
                  <a:lnTo>
                    <a:pt x="496987" y="129966"/>
                  </a:lnTo>
                  <a:lnTo>
                    <a:pt x="516714" y="170846"/>
                  </a:lnTo>
                  <a:lnTo>
                    <a:pt x="529103" y="215241"/>
                  </a:lnTo>
                  <a:lnTo>
                    <a:pt x="533400" y="262410"/>
                  </a:lnTo>
                  <a:lnTo>
                    <a:pt x="529103" y="309579"/>
                  </a:lnTo>
                  <a:lnTo>
                    <a:pt x="516714" y="353974"/>
                  </a:lnTo>
                  <a:lnTo>
                    <a:pt x="496987" y="394854"/>
                  </a:lnTo>
                  <a:lnTo>
                    <a:pt x="470675" y="431478"/>
                  </a:lnTo>
                  <a:lnTo>
                    <a:pt x="438531" y="463105"/>
                  </a:lnTo>
                  <a:lnTo>
                    <a:pt x="401308" y="488994"/>
                  </a:lnTo>
                  <a:lnTo>
                    <a:pt x="359760" y="508403"/>
                  </a:lnTo>
                  <a:lnTo>
                    <a:pt x="314639" y="520593"/>
                  </a:lnTo>
                  <a:lnTo>
                    <a:pt x="266700" y="524821"/>
                  </a:lnTo>
                  <a:lnTo>
                    <a:pt x="218760" y="520593"/>
                  </a:lnTo>
                  <a:lnTo>
                    <a:pt x="173639" y="508403"/>
                  </a:lnTo>
                  <a:lnTo>
                    <a:pt x="132091" y="488994"/>
                  </a:lnTo>
                  <a:lnTo>
                    <a:pt x="94868" y="463105"/>
                  </a:lnTo>
                  <a:lnTo>
                    <a:pt x="62724" y="431478"/>
                  </a:lnTo>
                  <a:lnTo>
                    <a:pt x="36412" y="394854"/>
                  </a:lnTo>
                  <a:lnTo>
                    <a:pt x="16685" y="353974"/>
                  </a:lnTo>
                  <a:lnTo>
                    <a:pt x="4296" y="309579"/>
                  </a:lnTo>
                  <a:lnTo>
                    <a:pt x="0" y="26241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3679" y="4700016"/>
              <a:ext cx="347471" cy="32308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819400" y="4724399"/>
              <a:ext cx="257175" cy="228600"/>
            </a:xfrm>
            <a:custGeom>
              <a:avLst/>
              <a:gdLst/>
              <a:ahLst/>
              <a:cxnLst/>
              <a:rect l="l" t="t" r="r" b="b"/>
              <a:pathLst>
                <a:path w="257175" h="228600">
                  <a:moveTo>
                    <a:pt x="128337" y="0"/>
                  </a:moveTo>
                  <a:lnTo>
                    <a:pt x="78382" y="8982"/>
                  </a:lnTo>
                  <a:lnTo>
                    <a:pt x="37589" y="33477"/>
                  </a:lnTo>
                  <a:lnTo>
                    <a:pt x="10085" y="69809"/>
                  </a:lnTo>
                  <a:lnTo>
                    <a:pt x="0" y="114300"/>
                  </a:lnTo>
                  <a:lnTo>
                    <a:pt x="10085" y="158790"/>
                  </a:lnTo>
                  <a:lnTo>
                    <a:pt x="37589" y="195122"/>
                  </a:lnTo>
                  <a:lnTo>
                    <a:pt x="78382" y="219617"/>
                  </a:lnTo>
                  <a:lnTo>
                    <a:pt x="128337" y="228600"/>
                  </a:lnTo>
                  <a:lnTo>
                    <a:pt x="178291" y="219617"/>
                  </a:lnTo>
                  <a:lnTo>
                    <a:pt x="219084" y="195122"/>
                  </a:lnTo>
                  <a:lnTo>
                    <a:pt x="246588" y="158790"/>
                  </a:lnTo>
                  <a:lnTo>
                    <a:pt x="256673" y="114300"/>
                  </a:lnTo>
                  <a:lnTo>
                    <a:pt x="246588" y="69809"/>
                  </a:lnTo>
                  <a:lnTo>
                    <a:pt x="219084" y="33477"/>
                  </a:lnTo>
                  <a:lnTo>
                    <a:pt x="178291" y="8982"/>
                  </a:lnTo>
                  <a:lnTo>
                    <a:pt x="128337" y="0"/>
                  </a:lnTo>
                  <a:close/>
                </a:path>
              </a:pathLst>
            </a:custGeom>
            <a:solidFill>
              <a:srgbClr val="FF98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93253" y="4792609"/>
              <a:ext cx="109220" cy="24130"/>
            </a:xfrm>
            <a:custGeom>
              <a:avLst/>
              <a:gdLst/>
              <a:ahLst/>
              <a:cxnLst/>
              <a:rect l="l" t="t" r="r" b="b"/>
              <a:pathLst>
                <a:path w="109219" h="24129">
                  <a:moveTo>
                    <a:pt x="20751" y="0"/>
                  </a:moveTo>
                  <a:lnTo>
                    <a:pt x="5985" y="0"/>
                  </a:lnTo>
                  <a:lnTo>
                    <a:pt x="0" y="5331"/>
                  </a:lnTo>
                  <a:lnTo>
                    <a:pt x="0" y="18482"/>
                  </a:lnTo>
                  <a:lnTo>
                    <a:pt x="5985" y="23812"/>
                  </a:lnTo>
                  <a:lnTo>
                    <a:pt x="20751" y="23812"/>
                  </a:lnTo>
                  <a:lnTo>
                    <a:pt x="26737" y="18482"/>
                  </a:lnTo>
                  <a:lnTo>
                    <a:pt x="26737" y="5331"/>
                  </a:lnTo>
                  <a:lnTo>
                    <a:pt x="20751" y="0"/>
                  </a:lnTo>
                  <a:close/>
                </a:path>
                <a:path w="109219" h="24129">
                  <a:moveTo>
                    <a:pt x="102981" y="0"/>
                  </a:moveTo>
                  <a:lnTo>
                    <a:pt x="88215" y="0"/>
                  </a:lnTo>
                  <a:lnTo>
                    <a:pt x="82231" y="5331"/>
                  </a:lnTo>
                  <a:lnTo>
                    <a:pt x="82231" y="18482"/>
                  </a:lnTo>
                  <a:lnTo>
                    <a:pt x="88215" y="23812"/>
                  </a:lnTo>
                  <a:lnTo>
                    <a:pt x="102981" y="23812"/>
                  </a:lnTo>
                  <a:lnTo>
                    <a:pt x="108967" y="18482"/>
                  </a:lnTo>
                  <a:lnTo>
                    <a:pt x="108967" y="5331"/>
                  </a:lnTo>
                  <a:lnTo>
                    <a:pt x="102981" y="0"/>
                  </a:lnTo>
                  <a:close/>
                </a:path>
              </a:pathLst>
            </a:custGeom>
            <a:solidFill>
              <a:srgbClr val="CD7A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19400" y="4724399"/>
              <a:ext cx="257175" cy="228600"/>
            </a:xfrm>
            <a:custGeom>
              <a:avLst/>
              <a:gdLst/>
              <a:ahLst/>
              <a:cxnLst/>
              <a:rect l="l" t="t" r="r" b="b"/>
              <a:pathLst>
                <a:path w="257175" h="228600">
                  <a:moveTo>
                    <a:pt x="73853" y="80115"/>
                  </a:moveTo>
                  <a:lnTo>
                    <a:pt x="73853" y="73540"/>
                  </a:lnTo>
                  <a:lnTo>
                    <a:pt x="79838" y="68209"/>
                  </a:lnTo>
                  <a:lnTo>
                    <a:pt x="87221" y="68209"/>
                  </a:lnTo>
                  <a:lnTo>
                    <a:pt x="94604" y="68209"/>
                  </a:lnTo>
                  <a:lnTo>
                    <a:pt x="100590" y="73540"/>
                  </a:lnTo>
                  <a:lnTo>
                    <a:pt x="100590" y="80115"/>
                  </a:lnTo>
                  <a:lnTo>
                    <a:pt x="100590" y="86691"/>
                  </a:lnTo>
                  <a:lnTo>
                    <a:pt x="94604" y="92022"/>
                  </a:lnTo>
                  <a:lnTo>
                    <a:pt x="87221" y="92022"/>
                  </a:lnTo>
                  <a:lnTo>
                    <a:pt x="79838" y="92022"/>
                  </a:lnTo>
                  <a:lnTo>
                    <a:pt x="73853" y="86691"/>
                  </a:lnTo>
                  <a:lnTo>
                    <a:pt x="73853" y="80115"/>
                  </a:lnTo>
                </a:path>
                <a:path w="257175" h="228600">
                  <a:moveTo>
                    <a:pt x="156083" y="80115"/>
                  </a:moveTo>
                  <a:lnTo>
                    <a:pt x="156083" y="73540"/>
                  </a:lnTo>
                  <a:lnTo>
                    <a:pt x="162069" y="68209"/>
                  </a:lnTo>
                  <a:lnTo>
                    <a:pt x="169452" y="68209"/>
                  </a:lnTo>
                  <a:lnTo>
                    <a:pt x="176835" y="68209"/>
                  </a:lnTo>
                  <a:lnTo>
                    <a:pt x="182820" y="73540"/>
                  </a:lnTo>
                  <a:lnTo>
                    <a:pt x="182820" y="80115"/>
                  </a:lnTo>
                  <a:lnTo>
                    <a:pt x="182820" y="86691"/>
                  </a:lnTo>
                  <a:lnTo>
                    <a:pt x="176835" y="92022"/>
                  </a:lnTo>
                  <a:lnTo>
                    <a:pt x="169452" y="92022"/>
                  </a:lnTo>
                  <a:lnTo>
                    <a:pt x="162069" y="92022"/>
                  </a:lnTo>
                  <a:lnTo>
                    <a:pt x="156083" y="86691"/>
                  </a:lnTo>
                  <a:lnTo>
                    <a:pt x="156083" y="80115"/>
                  </a:lnTo>
                </a:path>
                <a:path w="257175" h="228600">
                  <a:moveTo>
                    <a:pt x="58777" y="164147"/>
                  </a:moveTo>
                  <a:lnTo>
                    <a:pt x="93547" y="180102"/>
                  </a:lnTo>
                  <a:lnTo>
                    <a:pt x="128296" y="185420"/>
                  </a:lnTo>
                  <a:lnTo>
                    <a:pt x="163025" y="180102"/>
                  </a:lnTo>
                  <a:lnTo>
                    <a:pt x="197734" y="164147"/>
                  </a:lnTo>
                </a:path>
                <a:path w="257175" h="228600">
                  <a:moveTo>
                    <a:pt x="0" y="114300"/>
                  </a:moveTo>
                  <a:lnTo>
                    <a:pt x="10085" y="69809"/>
                  </a:lnTo>
                  <a:lnTo>
                    <a:pt x="37589" y="33477"/>
                  </a:lnTo>
                  <a:lnTo>
                    <a:pt x="78382" y="8982"/>
                  </a:lnTo>
                  <a:lnTo>
                    <a:pt x="128337" y="0"/>
                  </a:lnTo>
                  <a:lnTo>
                    <a:pt x="178291" y="8982"/>
                  </a:lnTo>
                  <a:lnTo>
                    <a:pt x="219084" y="33477"/>
                  </a:lnTo>
                  <a:lnTo>
                    <a:pt x="246588" y="69809"/>
                  </a:lnTo>
                  <a:lnTo>
                    <a:pt x="256674" y="114300"/>
                  </a:lnTo>
                  <a:lnTo>
                    <a:pt x="246588" y="158790"/>
                  </a:lnTo>
                  <a:lnTo>
                    <a:pt x="219084" y="195122"/>
                  </a:lnTo>
                  <a:lnTo>
                    <a:pt x="178291" y="219617"/>
                  </a:lnTo>
                  <a:lnTo>
                    <a:pt x="128337" y="228600"/>
                  </a:lnTo>
                  <a:lnTo>
                    <a:pt x="78382" y="219617"/>
                  </a:lnTo>
                  <a:lnTo>
                    <a:pt x="37589" y="195122"/>
                  </a:lnTo>
                  <a:lnTo>
                    <a:pt x="10085" y="15879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35940" y="6246638"/>
            <a:ext cx="6819265" cy="3048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spc="-10">
                <a:latin typeface="Calibri"/>
                <a:cs typeface="Calibri"/>
              </a:rPr>
              <a:t>https://microbenotes.com/bioinformatics-introduction-</a:t>
            </a:r>
            <a:r>
              <a:rPr dirty="0" sz="1800">
                <a:latin typeface="Calibri"/>
                <a:cs typeface="Calibri"/>
              </a:rPr>
              <a:t>and-</a:t>
            </a:r>
            <a:r>
              <a:rPr dirty="0" sz="1800" spc="-10">
                <a:latin typeface="Calibri"/>
                <a:cs typeface="Calibri"/>
              </a:rPr>
              <a:t>applications/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25815" y="642162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20488" y="3197352"/>
            <a:ext cx="4796155" cy="183007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100" b="1">
                <a:latin typeface="Arial"/>
                <a:cs typeface="Arial"/>
              </a:rPr>
              <a:t>Can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we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predict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how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proteins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will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fold?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How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do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proteins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find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their</a:t>
            </a:r>
            <a:r>
              <a:rPr dirty="0" sz="1100" spc="-10">
                <a:latin typeface="Arial"/>
                <a:cs typeface="Arial"/>
              </a:rPr>
              <a:t> partners?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Is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Effective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HIV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Vaccine</a:t>
            </a:r>
            <a:r>
              <a:rPr dirty="0" sz="1100" spc="-10">
                <a:latin typeface="Arial"/>
                <a:cs typeface="Arial"/>
              </a:rPr>
              <a:t> Feasible?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Can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Selectively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Shut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Off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Immune</a:t>
            </a:r>
            <a:r>
              <a:rPr dirty="0" sz="1100" spc="-10">
                <a:latin typeface="Arial"/>
                <a:cs typeface="Arial"/>
              </a:rPr>
              <a:t> Responses?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Why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Do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Humans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Have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Few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Genes?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100" b="1">
                <a:latin typeface="Arial"/>
                <a:cs typeface="Arial"/>
              </a:rPr>
              <a:t>To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What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Extent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Are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Genetic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Variation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Personal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Health</a:t>
            </a:r>
            <a:r>
              <a:rPr dirty="0" sz="1100" spc="-10" b="1">
                <a:latin typeface="Arial"/>
                <a:cs typeface="Arial"/>
              </a:rPr>
              <a:t> Linked?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100" b="1">
                <a:latin typeface="Arial"/>
                <a:cs typeface="Arial"/>
              </a:rPr>
              <a:t>What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is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all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that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“junk”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doing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in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our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genomes?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100" b="1">
                <a:latin typeface="Arial"/>
                <a:cs typeface="Arial"/>
              </a:rPr>
              <a:t>How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can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genome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changes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other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than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mutations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be</a:t>
            </a:r>
            <a:r>
              <a:rPr dirty="0" sz="1100" spc="-10" b="1">
                <a:latin typeface="Arial"/>
                <a:cs typeface="Arial"/>
              </a:rPr>
              <a:t> inherited?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0488" y="5209032"/>
            <a:ext cx="4235450" cy="163512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6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What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roles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do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different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forms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RNA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play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genome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function?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What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Determines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Species</a:t>
            </a:r>
            <a:r>
              <a:rPr dirty="0" sz="1100" spc="-10">
                <a:latin typeface="Arial"/>
                <a:cs typeface="Arial"/>
              </a:rPr>
              <a:t> Diversity?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What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Genetic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Changes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Made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Uniquely</a:t>
            </a:r>
            <a:r>
              <a:rPr dirty="0" sz="1100" spc="-10">
                <a:latin typeface="Arial"/>
                <a:cs typeface="Arial"/>
              </a:rPr>
              <a:t> Human?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How Can a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Skin Cell Become a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Nerve </a:t>
            </a:r>
            <a:r>
              <a:rPr dirty="0" sz="1100" spc="-20">
                <a:latin typeface="Arial"/>
                <a:cs typeface="Arial"/>
              </a:rPr>
              <a:t>Cell?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7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How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Does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 Single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Somatic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Cell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Become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Whole </a:t>
            </a:r>
            <a:r>
              <a:rPr dirty="0" sz="1100" spc="-10">
                <a:latin typeface="Arial"/>
                <a:cs typeface="Arial"/>
              </a:rPr>
              <a:t>Plant?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How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Will Big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Pictures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Emerge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From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Sea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Biological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Data?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8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100">
                <a:latin typeface="Arial"/>
                <a:cs typeface="Arial"/>
              </a:rPr>
              <a:t>What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Controls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Organ</a:t>
            </a:r>
            <a:r>
              <a:rPr dirty="0" sz="1100" spc="-10">
                <a:latin typeface="Arial"/>
                <a:cs typeface="Arial"/>
              </a:rPr>
              <a:t> Regeneration?</a:t>
            </a:r>
            <a:endParaRPr sz="11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100" b="1">
                <a:latin typeface="Arial"/>
                <a:cs typeface="Arial"/>
              </a:rPr>
              <a:t>What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Are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the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Limits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Conventional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Computing?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748" y="0"/>
            <a:ext cx="2391676" cy="32004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0643" y="3390160"/>
            <a:ext cx="3285147" cy="118621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9257" y="4676728"/>
            <a:ext cx="3254742" cy="218127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7133" y="1615155"/>
            <a:ext cx="2986866" cy="16614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25950" y="49711"/>
            <a:ext cx="3198232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3507104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Outline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11445"/>
            <a:ext cx="7776209" cy="249237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30">
                <a:latin typeface="Calibri"/>
                <a:cs typeface="Calibri"/>
              </a:rPr>
              <a:t>Topic</a:t>
            </a:r>
            <a:r>
              <a:rPr dirty="0" sz="3200" spc="-4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I: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Sequence</a:t>
            </a:r>
            <a:r>
              <a:rPr dirty="0" sz="3200" spc="-4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Analysis</a:t>
            </a:r>
            <a:endParaRPr sz="3200">
              <a:latin typeface="Calibri"/>
              <a:cs typeface="Calibri"/>
            </a:endParaRPr>
          </a:p>
          <a:p>
            <a:pPr lvl="1" marL="755650" marR="788670" indent="-285750">
              <a:lnSpc>
                <a:spcPct val="100699"/>
              </a:lnSpc>
              <a:spcBef>
                <a:spcPts val="64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>
                <a:latin typeface="Calibri"/>
                <a:cs typeface="Calibri"/>
              </a:rPr>
              <a:t>Part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I: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Introduction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to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genetic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variation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and </a:t>
            </a:r>
            <a:r>
              <a:rPr dirty="0" sz="2800">
                <a:latin typeface="Calibri"/>
                <a:cs typeface="Calibri"/>
              </a:rPr>
              <a:t>sequence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analysis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ct val="1014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>
                <a:solidFill>
                  <a:srgbClr val="7F7F7F"/>
                </a:solidFill>
                <a:latin typeface="Calibri"/>
                <a:cs typeface="Calibri"/>
              </a:rPr>
              <a:t>Part</a:t>
            </a:r>
            <a:r>
              <a:rPr dirty="0" sz="2800" spc="-6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7F7F7F"/>
                </a:solidFill>
                <a:latin typeface="Calibri"/>
                <a:cs typeface="Calibri"/>
              </a:rPr>
              <a:t>II:</a:t>
            </a:r>
            <a:r>
              <a:rPr dirty="0" sz="2800" spc="-5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7F7F7F"/>
                </a:solidFill>
                <a:latin typeface="Calibri"/>
                <a:cs typeface="Calibri"/>
              </a:rPr>
              <a:t>Applications</a:t>
            </a:r>
            <a:r>
              <a:rPr dirty="0" sz="2800" spc="-4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7F7F7F"/>
                </a:solidFill>
                <a:latin typeface="Calibri"/>
                <a:cs typeface="Calibri"/>
              </a:rPr>
              <a:t>of</a:t>
            </a:r>
            <a:r>
              <a:rPr dirty="0" sz="2800" spc="-5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7F7F7F"/>
                </a:solidFill>
                <a:latin typeface="Calibri"/>
                <a:cs typeface="Calibri"/>
              </a:rPr>
              <a:t>optimization</a:t>
            </a:r>
            <a:r>
              <a:rPr dirty="0" sz="2800" spc="-5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dirty="0" sz="2800" spc="-4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7F7F7F"/>
                </a:solidFill>
                <a:latin typeface="Calibri"/>
                <a:cs typeface="Calibri"/>
              </a:rPr>
              <a:t>machine </a:t>
            </a:r>
            <a:r>
              <a:rPr dirty="0" sz="2800">
                <a:solidFill>
                  <a:srgbClr val="7F7F7F"/>
                </a:solidFill>
                <a:latin typeface="Calibri"/>
                <a:cs typeface="Calibri"/>
              </a:rPr>
              <a:t>learning</a:t>
            </a:r>
            <a:r>
              <a:rPr dirty="0" sz="2800" spc="-4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7F7F7F"/>
                </a:solidFill>
                <a:latin typeface="Calibri"/>
                <a:cs typeface="Calibri"/>
              </a:rPr>
              <a:t>to</a:t>
            </a:r>
            <a:r>
              <a:rPr dirty="0" sz="2800" spc="-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7F7F7F"/>
                </a:solidFill>
                <a:latin typeface="Calibri"/>
                <a:cs typeface="Calibri"/>
              </a:rPr>
              <a:t>sequence</a:t>
            </a:r>
            <a:r>
              <a:rPr dirty="0" sz="2800" spc="-2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7F7F7F"/>
                </a:solidFill>
                <a:latin typeface="Calibri"/>
                <a:cs typeface="Calibri"/>
              </a:rPr>
              <a:t>analysis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25815" y="642162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3199765">
              <a:lnSpc>
                <a:spcPct val="100000"/>
              </a:lnSpc>
              <a:spcBef>
                <a:spcPts val="100"/>
              </a:spcBef>
            </a:pPr>
            <a:r>
              <a:rPr dirty="0"/>
              <a:t>AI,</a:t>
            </a:r>
            <a:r>
              <a:rPr dirty="0" spc="20"/>
              <a:t> </a:t>
            </a:r>
            <a:r>
              <a:rPr dirty="0"/>
              <a:t>ML,</a:t>
            </a:r>
            <a:r>
              <a:rPr dirty="0" spc="25"/>
              <a:t> </a:t>
            </a:r>
            <a:r>
              <a:rPr dirty="0" spc="-25"/>
              <a:t>DL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503602" y="6421628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3540" y="5705347"/>
            <a:ext cx="7389495" cy="11258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33020">
              <a:lnSpc>
                <a:spcPts val="2090"/>
              </a:lnSpc>
              <a:spcBef>
                <a:spcPts val="225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www.aunalytics.com/artificial-intelligence-machine-learning-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and-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deep-</a:t>
            </a:r>
            <a:r>
              <a:rPr dirty="0" sz="18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learning%E2%81%A0/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2210"/>
              </a:lnSpc>
              <a:spcBef>
                <a:spcPts val="2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https://towardsdatascience.com/ai-machine-learning-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deep-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learning-explained-</a:t>
            </a:r>
            <a:r>
              <a:rPr dirty="0" sz="18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simply-7b553da5b960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37922"/>
            <a:ext cx="6569241" cy="452596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479540" y="1494028"/>
            <a:ext cx="2454910" cy="368617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68580">
              <a:lnSpc>
                <a:spcPct val="100600"/>
              </a:lnSpc>
              <a:spcBef>
                <a:spcPts val="85"/>
              </a:spcBef>
            </a:pP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Historically,</a:t>
            </a:r>
            <a:r>
              <a:rPr dirty="0" sz="1600" spc="35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both</a:t>
            </a:r>
            <a:r>
              <a:rPr dirty="0" sz="1600" spc="3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u="sng" sz="16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Alan</a:t>
            </a:r>
            <a:r>
              <a:rPr dirty="0" sz="1600" spc="-2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Turing’s</a:t>
            </a:r>
            <a:r>
              <a:rPr dirty="0" u="sng" sz="16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“Thinking</a:t>
            </a:r>
            <a:r>
              <a:rPr dirty="0" sz="1600" spc="-1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Machines”</a:t>
            </a:r>
            <a:r>
              <a:rPr dirty="0" sz="1600" spc="19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and</a:t>
            </a:r>
            <a:r>
              <a:rPr dirty="0" sz="1600" spc="17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u="sng" sz="1600" spc="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John</a:t>
            </a:r>
            <a:r>
              <a:rPr dirty="0" sz="1600" spc="4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McCarthy’s</a:t>
            </a:r>
            <a:r>
              <a:rPr dirty="0" u="sng" sz="1600" spc="1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“machines</a:t>
            </a:r>
            <a:r>
              <a:rPr dirty="0" u="sng" sz="1600" spc="1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that</a:t>
            </a:r>
            <a:r>
              <a:rPr dirty="0" sz="1600" spc="-2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could</a:t>
            </a:r>
            <a:r>
              <a:rPr dirty="0" u="sng" sz="1600" spc="1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think</a:t>
            </a:r>
            <a:r>
              <a:rPr dirty="0" sz="1600" spc="50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autonomously”</a:t>
            </a:r>
            <a:r>
              <a:rPr dirty="0" u="sng" sz="1600" spc="1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were</a:t>
            </a:r>
            <a:r>
              <a:rPr dirty="0" sz="1600" spc="105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Cambria"/>
                <a:cs typeface="Cambria"/>
              </a:rPr>
              <a:t>the </a:t>
            </a: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definitions</a:t>
            </a:r>
            <a:r>
              <a:rPr dirty="0" sz="1600" spc="8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used</a:t>
            </a:r>
            <a:r>
              <a:rPr dirty="0" sz="1600" spc="75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for</a:t>
            </a:r>
            <a:r>
              <a:rPr dirty="0" sz="1600" spc="8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Cambria"/>
                <a:cs typeface="Cambria"/>
              </a:rPr>
              <a:t>AI.</a:t>
            </a:r>
            <a:endParaRPr sz="1600">
              <a:latin typeface="Cambria"/>
              <a:cs typeface="Cambria"/>
            </a:endParaRPr>
          </a:p>
          <a:p>
            <a:pPr marL="12700" marR="86995">
              <a:lnSpc>
                <a:spcPts val="1900"/>
              </a:lnSpc>
              <a:spcBef>
                <a:spcPts val="60"/>
              </a:spcBef>
            </a:pP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As</a:t>
            </a:r>
            <a:r>
              <a:rPr dirty="0" sz="1600" spc="105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AI</a:t>
            </a:r>
            <a:r>
              <a:rPr dirty="0" sz="1600" spc="11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Systems</a:t>
            </a:r>
            <a:r>
              <a:rPr dirty="0" sz="1600" spc="105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292929"/>
                </a:solidFill>
                <a:latin typeface="Cambria"/>
                <a:cs typeface="Cambria"/>
              </a:rPr>
              <a:t>evolved,</a:t>
            </a:r>
            <a:r>
              <a:rPr dirty="0" sz="1600" spc="11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dirty="0" u="sng" sz="16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we</a:t>
            </a:r>
            <a:r>
              <a:rPr dirty="0" sz="1600" spc="-25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are</a:t>
            </a:r>
            <a:r>
              <a:rPr dirty="0" u="sng" sz="1600" spc="8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now</a:t>
            </a:r>
            <a:r>
              <a:rPr dirty="0" u="sng" sz="1600" spc="8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referring</a:t>
            </a:r>
            <a:r>
              <a:rPr dirty="0" u="sng" sz="1600" spc="8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to</a:t>
            </a:r>
            <a:r>
              <a:rPr dirty="0" u="sng" sz="1600" spc="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AI</a:t>
            </a:r>
            <a:r>
              <a:rPr dirty="0" u="sng" sz="1600" spc="8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as</a:t>
            </a:r>
            <a:endParaRPr sz="1600">
              <a:latin typeface="Cambria"/>
              <a:cs typeface="Cambria"/>
            </a:endParaRPr>
          </a:p>
          <a:p>
            <a:pPr marL="12700" marR="29209">
              <a:lnSpc>
                <a:spcPts val="1900"/>
              </a:lnSpc>
              <a:spcBef>
                <a:spcPts val="15"/>
              </a:spcBef>
            </a:pP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“machines</a:t>
            </a:r>
            <a:r>
              <a:rPr dirty="0" u="sng" sz="1600" spc="8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that</a:t>
            </a:r>
            <a:r>
              <a:rPr dirty="0" u="sng" sz="1600" spc="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respond</a:t>
            </a:r>
            <a:r>
              <a:rPr dirty="0" u="sng" sz="1600" spc="8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to</a:t>
            </a:r>
            <a:r>
              <a:rPr dirty="0" sz="1600" spc="-25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stimulation</a:t>
            </a:r>
            <a:r>
              <a:rPr dirty="0" u="sng" sz="1600" spc="5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consistent</a:t>
            </a:r>
            <a:r>
              <a:rPr dirty="0" u="sng" sz="1600" spc="5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with</a:t>
            </a:r>
            <a:endParaRPr sz="1600">
              <a:latin typeface="Cambria"/>
              <a:cs typeface="Cambria"/>
            </a:endParaRPr>
          </a:p>
          <a:p>
            <a:pPr marL="12700" marR="5080">
              <a:lnSpc>
                <a:spcPct val="99200"/>
              </a:lnSpc>
              <a:spcBef>
                <a:spcPts val="20"/>
              </a:spcBef>
            </a:pP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traditional</a:t>
            </a:r>
            <a:r>
              <a:rPr dirty="0" u="sng" sz="1600" spc="3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responses</a:t>
            </a:r>
            <a:r>
              <a:rPr dirty="0" u="sng" sz="1600" spc="4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from</a:t>
            </a:r>
            <a:r>
              <a:rPr dirty="0" sz="1600" spc="-2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humans,</a:t>
            </a:r>
            <a:r>
              <a:rPr dirty="0" u="sng" sz="1600" spc="15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given</a:t>
            </a:r>
            <a:r>
              <a:rPr dirty="0" u="sng" sz="1600" spc="15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the</a:t>
            </a:r>
            <a:r>
              <a:rPr dirty="0" u="sng" sz="1600" spc="15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human</a:t>
            </a:r>
            <a:r>
              <a:rPr dirty="0" sz="1600" spc="-2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capacity</a:t>
            </a:r>
            <a:r>
              <a:rPr dirty="0" u="sng" sz="1600" spc="8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for</a:t>
            </a:r>
            <a:r>
              <a:rPr dirty="0" u="sng" sz="1600" spc="9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contemplation,</a:t>
            </a:r>
            <a:r>
              <a:rPr dirty="0" sz="1600" spc="-1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judgment,</a:t>
            </a:r>
            <a:r>
              <a:rPr dirty="0" u="sng" sz="1600" spc="2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and</a:t>
            </a:r>
            <a:r>
              <a:rPr dirty="0" u="sng" sz="1600" spc="204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</a:rPr>
              <a:t>intention.”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407634"/>
            <a:ext cx="7239000" cy="50292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8743" y="5597348"/>
            <a:ext cx="756707" cy="83065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52433" y="5275579"/>
            <a:ext cx="2865755" cy="1354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dirty="0" sz="1800" spc="-20">
                <a:solidFill>
                  <a:srgbClr val="00B050"/>
                </a:solidFill>
                <a:latin typeface="Arial"/>
                <a:cs typeface="Arial"/>
              </a:rPr>
              <a:t>2017</a:t>
            </a:r>
            <a:endParaRPr sz="1800">
              <a:latin typeface="Arial"/>
              <a:cs typeface="Arial"/>
            </a:endParaRPr>
          </a:p>
          <a:p>
            <a:pPr marL="504825">
              <a:lnSpc>
                <a:spcPts val="2125"/>
              </a:lnSpc>
            </a:pPr>
            <a:r>
              <a:rPr dirty="0" sz="1800">
                <a:latin typeface="Calibri"/>
                <a:cs typeface="Calibri"/>
              </a:rPr>
              <a:t>Illumina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NovaSeq:</a:t>
            </a:r>
            <a:endParaRPr sz="1800">
              <a:latin typeface="Calibri"/>
              <a:cs typeface="Calibri"/>
            </a:endParaRPr>
          </a:p>
          <a:p>
            <a:pPr marL="504825" marR="5080">
              <a:lnSpc>
                <a:spcPts val="2180"/>
              </a:lnSpc>
              <a:spcBef>
                <a:spcPts val="30"/>
              </a:spcBef>
            </a:pPr>
            <a:r>
              <a:rPr dirty="0" sz="1800">
                <a:latin typeface="Calibri"/>
                <a:cs typeface="Calibri"/>
              </a:rPr>
              <a:t>$100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per human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genome </a:t>
            </a:r>
            <a:r>
              <a:rPr dirty="0" sz="1800">
                <a:latin typeface="Calibri"/>
                <a:cs typeface="Calibri"/>
              </a:rPr>
              <a:t>1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  <a:p>
            <a:pPr algn="r" marR="515620">
              <a:lnSpc>
                <a:spcPct val="100000"/>
              </a:lnSpc>
              <a:spcBef>
                <a:spcPts val="36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652" y="1636267"/>
            <a:ext cx="3923029" cy="565150"/>
          </a:xfrm>
          <a:prstGeom prst="rect"/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/>
              <a:t>Processing</a:t>
            </a:r>
            <a:r>
              <a:rPr dirty="0" sz="1800" spc="15"/>
              <a:t> </a:t>
            </a:r>
            <a:r>
              <a:rPr dirty="0" sz="1800"/>
              <a:t>this</a:t>
            </a:r>
            <a:r>
              <a:rPr dirty="0" sz="1800" spc="15"/>
              <a:t> </a:t>
            </a:r>
            <a:r>
              <a:rPr dirty="0" sz="1800" spc="-10"/>
              <a:t>3-billion-base-</a:t>
            </a:r>
            <a:r>
              <a:rPr dirty="0" sz="1800"/>
              <a:t>pair</a:t>
            </a:r>
            <a:r>
              <a:rPr dirty="0" sz="1800" spc="15"/>
              <a:t> </a:t>
            </a:r>
            <a:r>
              <a:rPr dirty="0" sz="1800" spc="-10"/>
              <a:t>human </a:t>
            </a:r>
            <a:r>
              <a:rPr dirty="0" sz="1800"/>
              <a:t>genome</a:t>
            </a:r>
            <a:r>
              <a:rPr dirty="0" sz="1800" spc="-45"/>
              <a:t> </a:t>
            </a:r>
            <a:r>
              <a:rPr dirty="0" sz="1800"/>
              <a:t>takes</a:t>
            </a:r>
            <a:r>
              <a:rPr dirty="0" sz="1800" spc="-35"/>
              <a:t> </a:t>
            </a:r>
            <a:r>
              <a:rPr dirty="0" sz="1800"/>
              <a:t>immense</a:t>
            </a:r>
            <a:r>
              <a:rPr dirty="0" sz="1800" spc="-35"/>
              <a:t> </a:t>
            </a:r>
            <a:r>
              <a:rPr dirty="0" sz="1800"/>
              <a:t>computing</a:t>
            </a:r>
            <a:r>
              <a:rPr dirty="0" sz="1800" spc="-30"/>
              <a:t> </a:t>
            </a:r>
            <a:r>
              <a:rPr dirty="0" sz="1800" spc="-10"/>
              <a:t>power</a:t>
            </a:r>
            <a:endParaRPr sz="1800"/>
          </a:p>
        </p:txBody>
      </p:sp>
      <p:sp>
        <p:nvSpPr>
          <p:cNvPr id="6" name="object 6" descr=""/>
          <p:cNvSpPr txBox="1"/>
          <p:nvPr/>
        </p:nvSpPr>
        <p:spPr>
          <a:xfrm>
            <a:off x="1683174" y="5915659"/>
            <a:ext cx="2764790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Sanger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sequencing: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dirty="0" sz="1800">
                <a:latin typeface="Calibri"/>
                <a:cs typeface="Calibri"/>
              </a:rPr>
              <a:t>$3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billion per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human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genome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latin typeface="Calibri"/>
                <a:cs typeface="Calibri"/>
              </a:rPr>
              <a:t>~5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years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2326" y="5273547"/>
            <a:ext cx="879475" cy="1247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dirty="0" sz="1600" spc="-20">
                <a:solidFill>
                  <a:srgbClr val="0070C0"/>
                </a:solidFill>
                <a:latin typeface="Calibri"/>
                <a:cs typeface="Calibri"/>
              </a:rPr>
              <a:t>1988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dirty="0" sz="1600">
                <a:solidFill>
                  <a:srgbClr val="0070C0"/>
                </a:solidFill>
                <a:latin typeface="Calibri"/>
                <a:cs typeface="Calibri"/>
              </a:rPr>
              <a:t>NIH</a:t>
            </a:r>
            <a:r>
              <a:rPr dirty="0" sz="1600" spc="-5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70C0"/>
                </a:solidFill>
                <a:latin typeface="Calibri"/>
                <a:cs typeface="Calibri"/>
              </a:rPr>
              <a:t>&amp;DOE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dirty="0" sz="1600" spc="-10">
                <a:solidFill>
                  <a:srgbClr val="0070C0"/>
                </a:solidFill>
                <a:latin typeface="Calibri"/>
                <a:cs typeface="Calibri"/>
              </a:rPr>
              <a:t>Human</a:t>
            </a:r>
            <a:endParaRPr sz="1600">
              <a:latin typeface="Calibri"/>
              <a:cs typeface="Calibri"/>
            </a:endParaRPr>
          </a:p>
          <a:p>
            <a:pPr marL="12700" marR="151130">
              <a:lnSpc>
                <a:spcPts val="1900"/>
              </a:lnSpc>
              <a:spcBef>
                <a:spcPts val="175"/>
              </a:spcBef>
            </a:pPr>
            <a:r>
              <a:rPr dirty="0" sz="1600" spc="-10">
                <a:solidFill>
                  <a:srgbClr val="0070C0"/>
                </a:solidFill>
                <a:latin typeface="Calibri"/>
                <a:cs typeface="Calibri"/>
              </a:rPr>
              <a:t>Genome Project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374392" y="5547359"/>
            <a:ext cx="490855" cy="405765"/>
            <a:chOff x="2374392" y="5547359"/>
            <a:chExt cx="490855" cy="40576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4392" y="5547359"/>
              <a:ext cx="490728" cy="4053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563" y="5579708"/>
              <a:ext cx="375178" cy="29812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432562" y="5579708"/>
              <a:ext cx="375285" cy="298450"/>
            </a:xfrm>
            <a:custGeom>
              <a:avLst/>
              <a:gdLst/>
              <a:ahLst/>
              <a:cxnLst/>
              <a:rect l="l" t="t" r="r" b="b"/>
              <a:pathLst>
                <a:path w="375285" h="298450">
                  <a:moveTo>
                    <a:pt x="0" y="113873"/>
                  </a:moveTo>
                  <a:lnTo>
                    <a:pt x="143306" y="113874"/>
                  </a:lnTo>
                  <a:lnTo>
                    <a:pt x="187589" y="0"/>
                  </a:lnTo>
                  <a:lnTo>
                    <a:pt x="231872" y="113874"/>
                  </a:lnTo>
                  <a:lnTo>
                    <a:pt x="375179" y="113873"/>
                  </a:lnTo>
                  <a:lnTo>
                    <a:pt x="259241" y="184250"/>
                  </a:lnTo>
                  <a:lnTo>
                    <a:pt x="303526" y="298124"/>
                  </a:lnTo>
                  <a:lnTo>
                    <a:pt x="187589" y="227745"/>
                  </a:lnTo>
                  <a:lnTo>
                    <a:pt x="71652" y="298124"/>
                  </a:lnTo>
                  <a:lnTo>
                    <a:pt x="115937" y="184250"/>
                  </a:lnTo>
                  <a:lnTo>
                    <a:pt x="0" y="113873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022340" y="1139444"/>
            <a:ext cx="3015615" cy="5641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2400">
                <a:latin typeface="Calibri"/>
                <a:cs typeface="Calibri"/>
              </a:rPr>
              <a:t>Relationships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btw </a:t>
            </a:r>
            <a:r>
              <a:rPr dirty="0" sz="2400" spc="-10">
                <a:latin typeface="Calibri"/>
                <a:cs typeface="Calibri"/>
              </a:rPr>
              <a:t>contemporary </a:t>
            </a:r>
            <a:r>
              <a:rPr dirty="0" sz="2400">
                <a:latin typeface="Calibri"/>
                <a:cs typeface="Calibri"/>
              </a:rPr>
              <a:t>populations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approximate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times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at </a:t>
            </a:r>
            <a:r>
              <a:rPr dirty="0" sz="2400">
                <a:latin typeface="Calibri"/>
                <a:cs typeface="Calibri"/>
              </a:rPr>
              <a:t>which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they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diverged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are </a:t>
            </a:r>
            <a:r>
              <a:rPr dirty="0" sz="2400">
                <a:latin typeface="Calibri"/>
                <a:cs typeface="Calibri"/>
              </a:rPr>
              <a:t>shown,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including </a:t>
            </a:r>
            <a:r>
              <a:rPr dirty="0" sz="2400">
                <a:latin typeface="Calibri"/>
                <a:cs typeface="Calibri"/>
              </a:rPr>
              <a:t>admixture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events </a:t>
            </a:r>
            <a:r>
              <a:rPr dirty="0" sz="2400">
                <a:latin typeface="Calibri"/>
                <a:cs typeface="Calibri"/>
              </a:rPr>
              <a:t>between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groups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of </a:t>
            </a:r>
            <a:r>
              <a:rPr dirty="0" sz="2400">
                <a:latin typeface="Calibri"/>
                <a:cs typeface="Calibri"/>
              </a:rPr>
              <a:t>modern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humans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and </a:t>
            </a:r>
            <a:r>
              <a:rPr dirty="0" sz="2400">
                <a:latin typeface="Calibri"/>
                <a:cs typeface="Calibri"/>
              </a:rPr>
              <a:t>between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modern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and </a:t>
            </a:r>
            <a:r>
              <a:rPr dirty="0" sz="2400">
                <a:latin typeface="Calibri"/>
                <a:cs typeface="Calibri"/>
              </a:rPr>
              <a:t>archaic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humans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(well </a:t>
            </a:r>
            <a:r>
              <a:rPr dirty="0" sz="2400">
                <a:latin typeface="Calibri"/>
                <a:cs typeface="Calibri"/>
              </a:rPr>
              <a:t>established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solid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lines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tentative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dashed </a:t>
            </a:r>
            <a:r>
              <a:rPr dirty="0" sz="2400">
                <a:latin typeface="Calibri"/>
                <a:cs typeface="Calibri"/>
              </a:rPr>
              <a:t>lines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565150">
              <a:lnSpc>
                <a:spcPct val="100000"/>
              </a:lnSpc>
              <a:spcBef>
                <a:spcPts val="1900"/>
              </a:spcBef>
            </a:pPr>
            <a:r>
              <a:rPr dirty="0" sz="1600">
                <a:latin typeface="Calibri"/>
                <a:cs typeface="Calibri"/>
              </a:rPr>
              <a:t>Nielsen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Nature.</a:t>
            </a:r>
            <a:r>
              <a:rPr dirty="0" sz="1600" spc="-20">
                <a:latin typeface="Calibri"/>
                <a:cs typeface="Calibri"/>
              </a:rPr>
              <a:t> 2017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27" y="149851"/>
            <a:ext cx="5627785" cy="661282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8339" y="-42164"/>
            <a:ext cx="69799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Simplified</a:t>
            </a:r>
            <a:r>
              <a:rPr dirty="0" sz="2800" spc="-45"/>
              <a:t> </a:t>
            </a:r>
            <a:r>
              <a:rPr dirty="0" sz="2800"/>
              <a:t>Model</a:t>
            </a:r>
            <a:r>
              <a:rPr dirty="0" sz="2800" spc="-35"/>
              <a:t> </a:t>
            </a:r>
            <a:r>
              <a:rPr dirty="0" sz="2800"/>
              <a:t>of</a:t>
            </a:r>
            <a:r>
              <a:rPr dirty="0" sz="2800" spc="-35"/>
              <a:t> </a:t>
            </a:r>
            <a:r>
              <a:rPr dirty="0" sz="2800"/>
              <a:t>Human</a:t>
            </a:r>
            <a:r>
              <a:rPr dirty="0" sz="2800" spc="-30"/>
              <a:t> </a:t>
            </a:r>
            <a:r>
              <a:rPr dirty="0" sz="2800"/>
              <a:t>Evolutionary</a:t>
            </a:r>
            <a:r>
              <a:rPr dirty="0" sz="2800" spc="-40"/>
              <a:t> </a:t>
            </a:r>
            <a:r>
              <a:rPr dirty="0" sz="2800" spc="-10"/>
              <a:t>History</a:t>
            </a:r>
            <a:endParaRPr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25815" y="642162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136525"/>
            <a:ext cx="9137904" cy="6098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7228" rIns="0" bIns="0" rtlCol="0" vert="horz">
            <a:spAutoFit/>
          </a:bodyPr>
          <a:lstStyle/>
          <a:p>
            <a:pPr marL="2018030">
              <a:lnSpc>
                <a:spcPct val="100000"/>
              </a:lnSpc>
              <a:spcBef>
                <a:spcPts val="100"/>
              </a:spcBef>
            </a:pP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Human</a:t>
            </a:r>
            <a:r>
              <a:rPr dirty="0" sz="3100" spc="16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Genetic</a:t>
            </a:r>
            <a:r>
              <a:rPr dirty="0" sz="3100" spc="17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spc="-10" b="1">
                <a:solidFill>
                  <a:srgbClr val="181818"/>
                </a:solidFill>
                <a:latin typeface="Arial"/>
                <a:cs typeface="Arial"/>
              </a:rPr>
              <a:t>Variation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3992" y="1808458"/>
            <a:ext cx="5809615" cy="896619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464820" indent="-452120">
              <a:lnSpc>
                <a:spcPct val="100000"/>
              </a:lnSpc>
              <a:spcBef>
                <a:spcPts val="505"/>
              </a:spcBef>
              <a:buClr>
                <a:srgbClr val="C00000"/>
              </a:buClr>
              <a:buChar char="•"/>
              <a:tabLst>
                <a:tab pos="464820" algn="l"/>
                <a:tab pos="465455" algn="l"/>
              </a:tabLst>
            </a:pPr>
            <a:r>
              <a:rPr dirty="0" sz="2800">
                <a:solidFill>
                  <a:srgbClr val="1D1D1D"/>
                </a:solidFill>
                <a:latin typeface="Arial"/>
                <a:cs typeface="Arial"/>
              </a:rPr>
              <a:t>Single</a:t>
            </a:r>
            <a:r>
              <a:rPr dirty="0" sz="2800" spc="-16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1D1D1D"/>
                </a:solidFill>
                <a:latin typeface="Arial"/>
                <a:cs typeface="Arial"/>
              </a:rPr>
              <a:t>Nucleotide</a:t>
            </a:r>
            <a:r>
              <a:rPr dirty="0" sz="2800" spc="-15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1D1D1D"/>
                </a:solidFill>
                <a:latin typeface="Arial"/>
                <a:cs typeface="Arial"/>
              </a:rPr>
              <a:t>Variants</a:t>
            </a:r>
            <a:r>
              <a:rPr dirty="0" sz="2800" spc="-14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D1D1D"/>
                </a:solidFill>
                <a:latin typeface="Arial"/>
                <a:cs typeface="Arial"/>
              </a:rPr>
              <a:t>(SNVs)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330"/>
              </a:spcBef>
              <a:tabLst>
                <a:tab pos="619125" algn="l"/>
              </a:tabLst>
            </a:pPr>
            <a:r>
              <a:rPr dirty="0" sz="1400" spc="-5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dirty="0" sz="140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dirty="0" sz="2300" spc="-25">
                <a:solidFill>
                  <a:srgbClr val="1D1D1D"/>
                </a:solidFill>
                <a:latin typeface="Arial"/>
                <a:cs typeface="Arial"/>
              </a:rPr>
              <a:t>1bp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6892" y="2711703"/>
            <a:ext cx="666940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6225" algn="l"/>
              </a:tabLst>
            </a:pPr>
            <a:r>
              <a:rPr dirty="0" sz="1500" spc="-5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dirty="0" sz="1500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dirty="0" sz="2500">
                <a:solidFill>
                  <a:srgbClr val="1D1D1D"/>
                </a:solidFill>
                <a:latin typeface="Arial"/>
                <a:cs typeface="Arial"/>
              </a:rPr>
              <a:t>Over</a:t>
            </a:r>
            <a:r>
              <a:rPr dirty="0" sz="2500" spc="-1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D1D1D"/>
                </a:solidFill>
                <a:latin typeface="Arial"/>
                <a:cs typeface="Arial"/>
              </a:rPr>
              <a:t>eighty</a:t>
            </a:r>
            <a:r>
              <a:rPr dirty="0" sz="2500" spc="-10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D1D1D"/>
                </a:solidFill>
                <a:latin typeface="Arial"/>
                <a:cs typeface="Arial"/>
              </a:rPr>
              <a:t>millions,</a:t>
            </a:r>
            <a:r>
              <a:rPr dirty="0" sz="2500" spc="-9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D1D1D"/>
                </a:solidFill>
                <a:latin typeface="Arial"/>
                <a:cs typeface="Arial"/>
              </a:rPr>
              <a:t>~0.3%</a:t>
            </a:r>
            <a:r>
              <a:rPr dirty="0" sz="2500" spc="-1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D1D1D"/>
                </a:solidFill>
                <a:latin typeface="Arial"/>
                <a:cs typeface="Arial"/>
              </a:rPr>
              <a:t>genetic</a:t>
            </a:r>
            <a:r>
              <a:rPr dirty="0" sz="2500" spc="-10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1D1D1D"/>
                </a:solidFill>
                <a:latin typeface="Arial"/>
                <a:cs typeface="Arial"/>
              </a:rPr>
              <a:t>difference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3992" y="3472665"/>
            <a:ext cx="6775450" cy="130683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464820" indent="-452120">
              <a:lnSpc>
                <a:spcPct val="100000"/>
              </a:lnSpc>
              <a:spcBef>
                <a:spcPts val="505"/>
              </a:spcBef>
              <a:buClr>
                <a:srgbClr val="C00000"/>
              </a:buClr>
              <a:buChar char="•"/>
              <a:tabLst>
                <a:tab pos="464820" algn="l"/>
                <a:tab pos="465455" algn="l"/>
              </a:tabLst>
            </a:pPr>
            <a:r>
              <a:rPr dirty="0" sz="2800">
                <a:solidFill>
                  <a:srgbClr val="1D1D1D"/>
                </a:solidFill>
                <a:latin typeface="Arial"/>
                <a:cs typeface="Arial"/>
              </a:rPr>
              <a:t>Small</a:t>
            </a:r>
            <a:r>
              <a:rPr dirty="0" sz="2800" spc="-1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1D1D1D"/>
                </a:solidFill>
                <a:latin typeface="Arial"/>
                <a:cs typeface="Arial"/>
              </a:rPr>
              <a:t>Insertions</a:t>
            </a:r>
            <a:r>
              <a:rPr dirty="0" sz="2800" spc="-1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1D1D1D"/>
                </a:solidFill>
                <a:latin typeface="Arial"/>
                <a:cs typeface="Arial"/>
              </a:rPr>
              <a:t>and</a:t>
            </a:r>
            <a:r>
              <a:rPr dirty="0" sz="2800" spc="-1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1D1D1D"/>
                </a:solidFill>
                <a:latin typeface="Arial"/>
                <a:cs typeface="Arial"/>
              </a:rPr>
              <a:t>Deletions</a:t>
            </a:r>
            <a:r>
              <a:rPr dirty="0" sz="2800" spc="-1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D1D1D"/>
                </a:solidFill>
                <a:latin typeface="Arial"/>
                <a:cs typeface="Arial"/>
              </a:rPr>
              <a:t>(INDELs)</a:t>
            </a:r>
            <a:endParaRPr sz="2800">
              <a:latin typeface="Arial"/>
              <a:cs typeface="Arial"/>
            </a:endParaRPr>
          </a:p>
          <a:p>
            <a:pPr lvl="1" marL="619125" indent="-263525">
              <a:lnSpc>
                <a:spcPct val="100000"/>
              </a:lnSpc>
              <a:spcBef>
                <a:spcPts val="330"/>
              </a:spcBef>
              <a:buClr>
                <a:srgbClr val="C00000"/>
              </a:buClr>
              <a:buSzPct val="60869"/>
              <a:buChar char="o"/>
              <a:tabLst>
                <a:tab pos="619125" algn="l"/>
                <a:tab pos="619760" algn="l"/>
              </a:tabLst>
            </a:pPr>
            <a:r>
              <a:rPr dirty="0" sz="2300">
                <a:solidFill>
                  <a:srgbClr val="1D1D1D"/>
                </a:solidFill>
                <a:latin typeface="Arial"/>
                <a:cs typeface="Arial"/>
              </a:rPr>
              <a:t>Multiple</a:t>
            </a:r>
            <a:r>
              <a:rPr dirty="0" sz="2300" spc="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1D1D1D"/>
                </a:solidFill>
                <a:latin typeface="Arial"/>
                <a:cs typeface="Arial"/>
              </a:rPr>
              <a:t>base</a:t>
            </a:r>
            <a:r>
              <a:rPr dirty="0" sz="2300" spc="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1D1D1D"/>
                </a:solidFill>
                <a:latin typeface="Arial"/>
                <a:cs typeface="Arial"/>
              </a:rPr>
              <a:t>pairs</a:t>
            </a:r>
            <a:r>
              <a:rPr dirty="0" sz="2300" spc="4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1D1D1D"/>
                </a:solidFill>
                <a:latin typeface="Arial"/>
                <a:cs typeface="Arial"/>
              </a:rPr>
              <a:t>(1bp</a:t>
            </a:r>
            <a:r>
              <a:rPr dirty="0" sz="2300" spc="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1D1D1D"/>
                </a:solidFill>
                <a:latin typeface="Arial"/>
                <a:cs typeface="Arial"/>
              </a:rPr>
              <a:t>~</a:t>
            </a:r>
            <a:r>
              <a:rPr dirty="0" sz="2300" spc="4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1D1D1D"/>
                </a:solidFill>
                <a:latin typeface="Arial"/>
                <a:cs typeface="Arial"/>
              </a:rPr>
              <a:t>50bp,</a:t>
            </a:r>
            <a:r>
              <a:rPr dirty="0" sz="2300" spc="4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1D1D1D"/>
                </a:solidFill>
                <a:latin typeface="Arial"/>
                <a:cs typeface="Arial"/>
              </a:rPr>
              <a:t>arbitrary)</a:t>
            </a:r>
            <a:endParaRPr sz="2300">
              <a:latin typeface="Arial"/>
              <a:cs typeface="Arial"/>
            </a:endParaRPr>
          </a:p>
          <a:p>
            <a:pPr lvl="1" marL="619125" indent="-263525">
              <a:lnSpc>
                <a:spcPct val="100000"/>
              </a:lnSpc>
              <a:spcBef>
                <a:spcPts val="229"/>
              </a:spcBef>
              <a:buClr>
                <a:srgbClr val="C00000"/>
              </a:buClr>
              <a:buSzPct val="60000"/>
              <a:buChar char="o"/>
              <a:tabLst>
                <a:tab pos="619125" algn="l"/>
                <a:tab pos="619760" algn="l"/>
              </a:tabLst>
            </a:pPr>
            <a:r>
              <a:rPr dirty="0" sz="2500" spc="-60">
                <a:solidFill>
                  <a:srgbClr val="1D1D1D"/>
                </a:solidFill>
                <a:latin typeface="Arial"/>
                <a:cs typeface="Arial"/>
              </a:rPr>
              <a:t>Tens</a:t>
            </a:r>
            <a:r>
              <a:rPr dirty="0" sz="2500" spc="-9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D1D1D"/>
                </a:solidFill>
                <a:latin typeface="Arial"/>
                <a:cs typeface="Arial"/>
              </a:rPr>
              <a:t>of</a:t>
            </a:r>
            <a:r>
              <a:rPr dirty="0" sz="2500" spc="-7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D1D1D"/>
                </a:solidFill>
                <a:latin typeface="Arial"/>
                <a:cs typeface="Arial"/>
              </a:rPr>
              <a:t>millions,</a:t>
            </a:r>
            <a:r>
              <a:rPr dirty="0" sz="2500" spc="-7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D1D1D"/>
                </a:solidFill>
                <a:latin typeface="Arial"/>
                <a:cs typeface="Arial"/>
              </a:rPr>
              <a:t>~0.3%</a:t>
            </a:r>
            <a:r>
              <a:rPr dirty="0" sz="2500" spc="-9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D1D1D"/>
                </a:solidFill>
                <a:latin typeface="Arial"/>
                <a:cs typeface="Arial"/>
              </a:rPr>
              <a:t>genetic</a:t>
            </a:r>
            <a:r>
              <a:rPr dirty="0" sz="2500" spc="-8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500" spc="-10">
                <a:solidFill>
                  <a:srgbClr val="1D1D1D"/>
                </a:solidFill>
                <a:latin typeface="Arial"/>
                <a:cs typeface="Arial"/>
              </a:rPr>
              <a:t>difference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957301" y="1922326"/>
            <a:ext cx="711200" cy="231140"/>
            <a:chOff x="7957301" y="1922326"/>
            <a:chExt cx="711200" cy="231140"/>
          </a:xfrm>
        </p:grpSpPr>
        <p:sp>
          <p:nvSpPr>
            <p:cNvPr id="14" name="object 14" descr=""/>
            <p:cNvSpPr/>
            <p:nvPr/>
          </p:nvSpPr>
          <p:spPr>
            <a:xfrm>
              <a:off x="7970001" y="1935026"/>
              <a:ext cx="685800" cy="205740"/>
            </a:xfrm>
            <a:custGeom>
              <a:avLst/>
              <a:gdLst/>
              <a:ahLst/>
              <a:cxnLst/>
              <a:rect l="l" t="t" r="r" b="b"/>
              <a:pathLst>
                <a:path w="685800" h="205739">
                  <a:moveTo>
                    <a:pt x="651509" y="0"/>
                  </a:moveTo>
                  <a:lnTo>
                    <a:pt x="34291" y="0"/>
                  </a:lnTo>
                  <a:lnTo>
                    <a:pt x="20943" y="2694"/>
                  </a:lnTo>
                  <a:lnTo>
                    <a:pt x="10043" y="10043"/>
                  </a:lnTo>
                  <a:lnTo>
                    <a:pt x="2694" y="20943"/>
                  </a:lnTo>
                  <a:lnTo>
                    <a:pt x="0" y="34291"/>
                  </a:lnTo>
                  <a:lnTo>
                    <a:pt x="0" y="171450"/>
                  </a:lnTo>
                  <a:lnTo>
                    <a:pt x="2694" y="184797"/>
                  </a:lnTo>
                  <a:lnTo>
                    <a:pt x="10043" y="195697"/>
                  </a:lnTo>
                  <a:lnTo>
                    <a:pt x="20943" y="203046"/>
                  </a:lnTo>
                  <a:lnTo>
                    <a:pt x="34291" y="205741"/>
                  </a:lnTo>
                  <a:lnTo>
                    <a:pt x="651509" y="205741"/>
                  </a:lnTo>
                  <a:lnTo>
                    <a:pt x="664857" y="203046"/>
                  </a:lnTo>
                  <a:lnTo>
                    <a:pt x="675757" y="195697"/>
                  </a:lnTo>
                  <a:lnTo>
                    <a:pt x="683106" y="184797"/>
                  </a:lnTo>
                  <a:lnTo>
                    <a:pt x="685801" y="171450"/>
                  </a:lnTo>
                  <a:lnTo>
                    <a:pt x="685801" y="34291"/>
                  </a:lnTo>
                  <a:lnTo>
                    <a:pt x="683106" y="20943"/>
                  </a:lnTo>
                  <a:lnTo>
                    <a:pt x="675757" y="10043"/>
                  </a:lnTo>
                  <a:lnTo>
                    <a:pt x="664857" y="2694"/>
                  </a:lnTo>
                  <a:lnTo>
                    <a:pt x="65150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970001" y="1935026"/>
              <a:ext cx="685800" cy="205740"/>
            </a:xfrm>
            <a:custGeom>
              <a:avLst/>
              <a:gdLst/>
              <a:ahLst/>
              <a:cxnLst/>
              <a:rect l="l" t="t" r="r" b="b"/>
              <a:pathLst>
                <a:path w="685800" h="205739">
                  <a:moveTo>
                    <a:pt x="0" y="34290"/>
                  </a:moveTo>
                  <a:lnTo>
                    <a:pt x="2694" y="20943"/>
                  </a:lnTo>
                  <a:lnTo>
                    <a:pt x="10043" y="10043"/>
                  </a:lnTo>
                  <a:lnTo>
                    <a:pt x="20943" y="2694"/>
                  </a:lnTo>
                  <a:lnTo>
                    <a:pt x="34290" y="0"/>
                  </a:lnTo>
                  <a:lnTo>
                    <a:pt x="651510" y="0"/>
                  </a:lnTo>
                  <a:lnTo>
                    <a:pt x="664857" y="2694"/>
                  </a:lnTo>
                  <a:lnTo>
                    <a:pt x="675757" y="10043"/>
                  </a:lnTo>
                  <a:lnTo>
                    <a:pt x="683106" y="20943"/>
                  </a:lnTo>
                  <a:lnTo>
                    <a:pt x="685801" y="34290"/>
                  </a:lnTo>
                  <a:lnTo>
                    <a:pt x="685801" y="171450"/>
                  </a:lnTo>
                  <a:lnTo>
                    <a:pt x="683106" y="184797"/>
                  </a:lnTo>
                  <a:lnTo>
                    <a:pt x="675757" y="195697"/>
                  </a:lnTo>
                  <a:lnTo>
                    <a:pt x="664857" y="203046"/>
                  </a:lnTo>
                  <a:lnTo>
                    <a:pt x="651510" y="205741"/>
                  </a:lnTo>
                  <a:lnTo>
                    <a:pt x="34290" y="205741"/>
                  </a:lnTo>
                  <a:lnTo>
                    <a:pt x="20943" y="203046"/>
                  </a:lnTo>
                  <a:lnTo>
                    <a:pt x="10043" y="195697"/>
                  </a:lnTo>
                  <a:lnTo>
                    <a:pt x="2694" y="184797"/>
                  </a:lnTo>
                  <a:lnTo>
                    <a:pt x="0" y="171450"/>
                  </a:lnTo>
                  <a:lnTo>
                    <a:pt x="0" y="3429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249401" y="1934971"/>
            <a:ext cx="127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957301" y="2280226"/>
            <a:ext cx="711200" cy="231140"/>
            <a:chOff x="7957301" y="2280226"/>
            <a:chExt cx="711200" cy="231140"/>
          </a:xfrm>
        </p:grpSpPr>
        <p:sp>
          <p:nvSpPr>
            <p:cNvPr id="18" name="object 18" descr=""/>
            <p:cNvSpPr/>
            <p:nvPr/>
          </p:nvSpPr>
          <p:spPr>
            <a:xfrm>
              <a:off x="7970001" y="2292926"/>
              <a:ext cx="685800" cy="205740"/>
            </a:xfrm>
            <a:custGeom>
              <a:avLst/>
              <a:gdLst/>
              <a:ahLst/>
              <a:cxnLst/>
              <a:rect l="l" t="t" r="r" b="b"/>
              <a:pathLst>
                <a:path w="685800" h="205739">
                  <a:moveTo>
                    <a:pt x="651509" y="0"/>
                  </a:moveTo>
                  <a:lnTo>
                    <a:pt x="34291" y="0"/>
                  </a:lnTo>
                  <a:lnTo>
                    <a:pt x="20943" y="2694"/>
                  </a:lnTo>
                  <a:lnTo>
                    <a:pt x="10043" y="10043"/>
                  </a:lnTo>
                  <a:lnTo>
                    <a:pt x="2694" y="20943"/>
                  </a:lnTo>
                  <a:lnTo>
                    <a:pt x="0" y="34291"/>
                  </a:lnTo>
                  <a:lnTo>
                    <a:pt x="0" y="171450"/>
                  </a:lnTo>
                  <a:lnTo>
                    <a:pt x="2694" y="184797"/>
                  </a:lnTo>
                  <a:lnTo>
                    <a:pt x="10043" y="195697"/>
                  </a:lnTo>
                  <a:lnTo>
                    <a:pt x="20943" y="203046"/>
                  </a:lnTo>
                  <a:lnTo>
                    <a:pt x="34291" y="205741"/>
                  </a:lnTo>
                  <a:lnTo>
                    <a:pt x="651509" y="205741"/>
                  </a:lnTo>
                  <a:lnTo>
                    <a:pt x="664857" y="203046"/>
                  </a:lnTo>
                  <a:lnTo>
                    <a:pt x="675757" y="195697"/>
                  </a:lnTo>
                  <a:lnTo>
                    <a:pt x="683106" y="184797"/>
                  </a:lnTo>
                  <a:lnTo>
                    <a:pt x="685801" y="171450"/>
                  </a:lnTo>
                  <a:lnTo>
                    <a:pt x="685801" y="34291"/>
                  </a:lnTo>
                  <a:lnTo>
                    <a:pt x="683106" y="20943"/>
                  </a:lnTo>
                  <a:lnTo>
                    <a:pt x="675757" y="10043"/>
                  </a:lnTo>
                  <a:lnTo>
                    <a:pt x="664857" y="2694"/>
                  </a:lnTo>
                  <a:lnTo>
                    <a:pt x="65150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970001" y="2292926"/>
              <a:ext cx="685800" cy="205740"/>
            </a:xfrm>
            <a:custGeom>
              <a:avLst/>
              <a:gdLst/>
              <a:ahLst/>
              <a:cxnLst/>
              <a:rect l="l" t="t" r="r" b="b"/>
              <a:pathLst>
                <a:path w="685800" h="205739">
                  <a:moveTo>
                    <a:pt x="0" y="34290"/>
                  </a:moveTo>
                  <a:lnTo>
                    <a:pt x="2694" y="20943"/>
                  </a:lnTo>
                  <a:lnTo>
                    <a:pt x="10043" y="10043"/>
                  </a:lnTo>
                  <a:lnTo>
                    <a:pt x="20943" y="2694"/>
                  </a:lnTo>
                  <a:lnTo>
                    <a:pt x="34290" y="0"/>
                  </a:lnTo>
                  <a:lnTo>
                    <a:pt x="651510" y="0"/>
                  </a:lnTo>
                  <a:lnTo>
                    <a:pt x="664857" y="2694"/>
                  </a:lnTo>
                  <a:lnTo>
                    <a:pt x="675757" y="10043"/>
                  </a:lnTo>
                  <a:lnTo>
                    <a:pt x="683106" y="20943"/>
                  </a:lnTo>
                  <a:lnTo>
                    <a:pt x="685801" y="34290"/>
                  </a:lnTo>
                  <a:lnTo>
                    <a:pt x="685801" y="171450"/>
                  </a:lnTo>
                  <a:lnTo>
                    <a:pt x="683106" y="184797"/>
                  </a:lnTo>
                  <a:lnTo>
                    <a:pt x="675757" y="195697"/>
                  </a:lnTo>
                  <a:lnTo>
                    <a:pt x="664857" y="203046"/>
                  </a:lnTo>
                  <a:lnTo>
                    <a:pt x="651510" y="205741"/>
                  </a:lnTo>
                  <a:lnTo>
                    <a:pt x="34290" y="205741"/>
                  </a:lnTo>
                  <a:lnTo>
                    <a:pt x="20943" y="203046"/>
                  </a:lnTo>
                  <a:lnTo>
                    <a:pt x="10043" y="195697"/>
                  </a:lnTo>
                  <a:lnTo>
                    <a:pt x="2694" y="184797"/>
                  </a:lnTo>
                  <a:lnTo>
                    <a:pt x="0" y="171450"/>
                  </a:lnTo>
                  <a:lnTo>
                    <a:pt x="0" y="3429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8245433" y="2291588"/>
            <a:ext cx="135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32FF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641932" y="1947164"/>
            <a:ext cx="3009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"/>
                <a:cs typeface="Arial"/>
              </a:rPr>
              <a:t>Ref</a:t>
            </a:r>
            <a:r>
              <a:rPr dirty="0" sz="1200" spc="-2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395325" y="2319020"/>
            <a:ext cx="540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Sample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110995" y="925818"/>
            <a:ext cx="2033270" cy="2900045"/>
            <a:chOff x="7110995" y="925818"/>
            <a:chExt cx="2033270" cy="2900045"/>
          </a:xfrm>
        </p:grpSpPr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0995" y="1305328"/>
              <a:ext cx="2033004" cy="44654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1512" y="925818"/>
              <a:ext cx="1368375" cy="44493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7970001" y="3607060"/>
              <a:ext cx="685800" cy="205740"/>
            </a:xfrm>
            <a:custGeom>
              <a:avLst/>
              <a:gdLst/>
              <a:ahLst/>
              <a:cxnLst/>
              <a:rect l="l" t="t" r="r" b="b"/>
              <a:pathLst>
                <a:path w="685800" h="205739">
                  <a:moveTo>
                    <a:pt x="651509" y="0"/>
                  </a:moveTo>
                  <a:lnTo>
                    <a:pt x="34291" y="0"/>
                  </a:lnTo>
                  <a:lnTo>
                    <a:pt x="20943" y="2694"/>
                  </a:lnTo>
                  <a:lnTo>
                    <a:pt x="10043" y="10043"/>
                  </a:lnTo>
                  <a:lnTo>
                    <a:pt x="2694" y="20943"/>
                  </a:lnTo>
                  <a:lnTo>
                    <a:pt x="0" y="34291"/>
                  </a:lnTo>
                  <a:lnTo>
                    <a:pt x="0" y="171450"/>
                  </a:lnTo>
                  <a:lnTo>
                    <a:pt x="2694" y="184798"/>
                  </a:lnTo>
                  <a:lnTo>
                    <a:pt x="10043" y="195697"/>
                  </a:lnTo>
                  <a:lnTo>
                    <a:pt x="20943" y="203046"/>
                  </a:lnTo>
                  <a:lnTo>
                    <a:pt x="34291" y="205741"/>
                  </a:lnTo>
                  <a:lnTo>
                    <a:pt x="651509" y="205741"/>
                  </a:lnTo>
                  <a:lnTo>
                    <a:pt x="664857" y="203046"/>
                  </a:lnTo>
                  <a:lnTo>
                    <a:pt x="675757" y="195697"/>
                  </a:lnTo>
                  <a:lnTo>
                    <a:pt x="683106" y="184798"/>
                  </a:lnTo>
                  <a:lnTo>
                    <a:pt x="685801" y="171450"/>
                  </a:lnTo>
                  <a:lnTo>
                    <a:pt x="685801" y="34291"/>
                  </a:lnTo>
                  <a:lnTo>
                    <a:pt x="683106" y="20943"/>
                  </a:lnTo>
                  <a:lnTo>
                    <a:pt x="675757" y="10043"/>
                  </a:lnTo>
                  <a:lnTo>
                    <a:pt x="664857" y="2694"/>
                  </a:lnTo>
                  <a:lnTo>
                    <a:pt x="65150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970001" y="3607060"/>
              <a:ext cx="685800" cy="205740"/>
            </a:xfrm>
            <a:custGeom>
              <a:avLst/>
              <a:gdLst/>
              <a:ahLst/>
              <a:cxnLst/>
              <a:rect l="l" t="t" r="r" b="b"/>
              <a:pathLst>
                <a:path w="685800" h="205739">
                  <a:moveTo>
                    <a:pt x="0" y="34290"/>
                  </a:moveTo>
                  <a:lnTo>
                    <a:pt x="2694" y="20943"/>
                  </a:lnTo>
                  <a:lnTo>
                    <a:pt x="10043" y="10043"/>
                  </a:lnTo>
                  <a:lnTo>
                    <a:pt x="20943" y="2694"/>
                  </a:lnTo>
                  <a:lnTo>
                    <a:pt x="34290" y="0"/>
                  </a:lnTo>
                  <a:lnTo>
                    <a:pt x="651510" y="0"/>
                  </a:lnTo>
                  <a:lnTo>
                    <a:pt x="664857" y="2694"/>
                  </a:lnTo>
                  <a:lnTo>
                    <a:pt x="675757" y="10043"/>
                  </a:lnTo>
                  <a:lnTo>
                    <a:pt x="683106" y="20943"/>
                  </a:lnTo>
                  <a:lnTo>
                    <a:pt x="685801" y="34290"/>
                  </a:lnTo>
                  <a:lnTo>
                    <a:pt x="685801" y="171450"/>
                  </a:lnTo>
                  <a:lnTo>
                    <a:pt x="683106" y="184797"/>
                  </a:lnTo>
                  <a:lnTo>
                    <a:pt x="675757" y="195697"/>
                  </a:lnTo>
                  <a:lnTo>
                    <a:pt x="664857" y="203046"/>
                  </a:lnTo>
                  <a:lnTo>
                    <a:pt x="651510" y="205741"/>
                  </a:lnTo>
                  <a:lnTo>
                    <a:pt x="34290" y="205741"/>
                  </a:lnTo>
                  <a:lnTo>
                    <a:pt x="20943" y="203046"/>
                  </a:lnTo>
                  <a:lnTo>
                    <a:pt x="10043" y="195697"/>
                  </a:lnTo>
                  <a:lnTo>
                    <a:pt x="2694" y="184797"/>
                  </a:lnTo>
                  <a:lnTo>
                    <a:pt x="0" y="171450"/>
                  </a:lnTo>
                  <a:lnTo>
                    <a:pt x="0" y="3429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8395229" y="3605276"/>
            <a:ext cx="127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7957301" y="3940435"/>
            <a:ext cx="711200" cy="231140"/>
            <a:chOff x="7957301" y="3940435"/>
            <a:chExt cx="711200" cy="231140"/>
          </a:xfrm>
        </p:grpSpPr>
        <p:sp>
          <p:nvSpPr>
            <p:cNvPr id="30" name="object 30" descr=""/>
            <p:cNvSpPr/>
            <p:nvPr/>
          </p:nvSpPr>
          <p:spPr>
            <a:xfrm>
              <a:off x="7970001" y="3953135"/>
              <a:ext cx="685800" cy="205740"/>
            </a:xfrm>
            <a:custGeom>
              <a:avLst/>
              <a:gdLst/>
              <a:ahLst/>
              <a:cxnLst/>
              <a:rect l="l" t="t" r="r" b="b"/>
              <a:pathLst>
                <a:path w="685800" h="205739">
                  <a:moveTo>
                    <a:pt x="651509" y="0"/>
                  </a:moveTo>
                  <a:lnTo>
                    <a:pt x="34291" y="0"/>
                  </a:lnTo>
                  <a:lnTo>
                    <a:pt x="20943" y="2694"/>
                  </a:lnTo>
                  <a:lnTo>
                    <a:pt x="10043" y="10043"/>
                  </a:lnTo>
                  <a:lnTo>
                    <a:pt x="2694" y="20943"/>
                  </a:lnTo>
                  <a:lnTo>
                    <a:pt x="0" y="34291"/>
                  </a:lnTo>
                  <a:lnTo>
                    <a:pt x="0" y="171450"/>
                  </a:lnTo>
                  <a:lnTo>
                    <a:pt x="2694" y="184797"/>
                  </a:lnTo>
                  <a:lnTo>
                    <a:pt x="10043" y="195697"/>
                  </a:lnTo>
                  <a:lnTo>
                    <a:pt x="20943" y="203046"/>
                  </a:lnTo>
                  <a:lnTo>
                    <a:pt x="34291" y="205741"/>
                  </a:lnTo>
                  <a:lnTo>
                    <a:pt x="651509" y="205741"/>
                  </a:lnTo>
                  <a:lnTo>
                    <a:pt x="664857" y="203046"/>
                  </a:lnTo>
                  <a:lnTo>
                    <a:pt x="675757" y="195697"/>
                  </a:lnTo>
                  <a:lnTo>
                    <a:pt x="683106" y="184797"/>
                  </a:lnTo>
                  <a:lnTo>
                    <a:pt x="685801" y="171450"/>
                  </a:lnTo>
                  <a:lnTo>
                    <a:pt x="685801" y="34291"/>
                  </a:lnTo>
                  <a:lnTo>
                    <a:pt x="683106" y="20943"/>
                  </a:lnTo>
                  <a:lnTo>
                    <a:pt x="675757" y="10043"/>
                  </a:lnTo>
                  <a:lnTo>
                    <a:pt x="664857" y="2694"/>
                  </a:lnTo>
                  <a:lnTo>
                    <a:pt x="65150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970001" y="3953135"/>
              <a:ext cx="685800" cy="205740"/>
            </a:xfrm>
            <a:custGeom>
              <a:avLst/>
              <a:gdLst/>
              <a:ahLst/>
              <a:cxnLst/>
              <a:rect l="l" t="t" r="r" b="b"/>
              <a:pathLst>
                <a:path w="685800" h="205739">
                  <a:moveTo>
                    <a:pt x="0" y="34290"/>
                  </a:moveTo>
                  <a:lnTo>
                    <a:pt x="2694" y="20943"/>
                  </a:lnTo>
                  <a:lnTo>
                    <a:pt x="10043" y="10043"/>
                  </a:lnTo>
                  <a:lnTo>
                    <a:pt x="20943" y="2694"/>
                  </a:lnTo>
                  <a:lnTo>
                    <a:pt x="34290" y="0"/>
                  </a:lnTo>
                  <a:lnTo>
                    <a:pt x="651510" y="0"/>
                  </a:lnTo>
                  <a:lnTo>
                    <a:pt x="664857" y="2694"/>
                  </a:lnTo>
                  <a:lnTo>
                    <a:pt x="675757" y="10043"/>
                  </a:lnTo>
                  <a:lnTo>
                    <a:pt x="683106" y="20943"/>
                  </a:lnTo>
                  <a:lnTo>
                    <a:pt x="685801" y="34290"/>
                  </a:lnTo>
                  <a:lnTo>
                    <a:pt x="685801" y="171450"/>
                  </a:lnTo>
                  <a:lnTo>
                    <a:pt x="683106" y="184797"/>
                  </a:lnTo>
                  <a:lnTo>
                    <a:pt x="675757" y="195697"/>
                  </a:lnTo>
                  <a:lnTo>
                    <a:pt x="664857" y="203046"/>
                  </a:lnTo>
                  <a:lnTo>
                    <a:pt x="651510" y="205741"/>
                  </a:lnTo>
                  <a:lnTo>
                    <a:pt x="34290" y="205741"/>
                  </a:lnTo>
                  <a:lnTo>
                    <a:pt x="20943" y="203046"/>
                  </a:lnTo>
                  <a:lnTo>
                    <a:pt x="10043" y="195697"/>
                  </a:lnTo>
                  <a:lnTo>
                    <a:pt x="2694" y="184797"/>
                  </a:lnTo>
                  <a:lnTo>
                    <a:pt x="0" y="171450"/>
                  </a:lnTo>
                  <a:lnTo>
                    <a:pt x="0" y="3429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8110495" y="3952747"/>
            <a:ext cx="405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32FF"/>
                </a:solidFill>
                <a:latin typeface="Arial"/>
                <a:cs typeface="Arial"/>
              </a:rPr>
              <a:t>T</a:t>
            </a:r>
            <a:r>
              <a:rPr dirty="0" sz="1200" spc="-15">
                <a:solidFill>
                  <a:srgbClr val="0432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00"/>
                </a:solidFill>
                <a:latin typeface="Arial"/>
                <a:cs typeface="Arial"/>
              </a:rPr>
              <a:t>C</a:t>
            </a:r>
            <a:r>
              <a:rPr dirty="0" sz="1200" spc="-7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3809" y="6486433"/>
            <a:ext cx="1841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33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641932" y="3620516"/>
            <a:ext cx="3009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"/>
                <a:cs typeface="Arial"/>
              </a:rPr>
              <a:t>Ref</a:t>
            </a:r>
            <a:r>
              <a:rPr dirty="0" sz="1200" spc="-2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395325" y="3980179"/>
            <a:ext cx="540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Sample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7228" rIns="0" bIns="0" rtlCol="0" vert="horz">
            <a:spAutoFit/>
          </a:bodyPr>
          <a:lstStyle/>
          <a:p>
            <a:pPr marL="2018030">
              <a:lnSpc>
                <a:spcPct val="100000"/>
              </a:lnSpc>
              <a:spcBef>
                <a:spcPts val="100"/>
              </a:spcBef>
            </a:pP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Human</a:t>
            </a:r>
            <a:r>
              <a:rPr dirty="0" sz="3100" spc="16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Genetic</a:t>
            </a:r>
            <a:r>
              <a:rPr dirty="0" sz="3100" spc="17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spc="-10" b="1">
                <a:solidFill>
                  <a:srgbClr val="181818"/>
                </a:solidFill>
                <a:latin typeface="Arial"/>
                <a:cs typeface="Arial"/>
              </a:rPr>
              <a:t>Variation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688427" y="4571623"/>
            <a:ext cx="7239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0"/>
              </a:lnSpc>
            </a:pP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13992" y="1807971"/>
            <a:ext cx="6254750" cy="3536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8765" indent="-266065">
              <a:lnSpc>
                <a:spcPts val="2625"/>
              </a:lnSpc>
              <a:spcBef>
                <a:spcPts val="100"/>
              </a:spcBef>
              <a:buClr>
                <a:srgbClr val="C00000"/>
              </a:buClr>
              <a:buChar char="•"/>
              <a:tabLst>
                <a:tab pos="278765" algn="l"/>
                <a:tab pos="279400" algn="l"/>
              </a:tabLst>
            </a:pPr>
            <a:r>
              <a:rPr dirty="0" sz="2200">
                <a:solidFill>
                  <a:srgbClr val="1D1D1D"/>
                </a:solidFill>
                <a:latin typeface="Arial"/>
                <a:cs typeface="Arial"/>
              </a:rPr>
              <a:t>Structural</a:t>
            </a:r>
            <a:r>
              <a:rPr dirty="0" sz="2200" spc="-5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D1D1D"/>
                </a:solidFill>
                <a:latin typeface="Arial"/>
                <a:cs typeface="Arial"/>
              </a:rPr>
              <a:t>Variants</a:t>
            </a:r>
            <a:r>
              <a:rPr dirty="0" sz="2200" spc="-5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1D1D1D"/>
                </a:solidFill>
                <a:latin typeface="Arial"/>
                <a:cs typeface="Arial"/>
              </a:rPr>
              <a:t>(SVs)</a:t>
            </a:r>
            <a:endParaRPr sz="2200">
              <a:latin typeface="Arial"/>
              <a:cs typeface="Arial"/>
            </a:endParaRPr>
          </a:p>
          <a:p>
            <a:pPr lvl="1" marL="619125" indent="-263525">
              <a:lnSpc>
                <a:spcPts val="2120"/>
              </a:lnSpc>
              <a:buClr>
                <a:srgbClr val="C00000"/>
              </a:buClr>
              <a:buSzPct val="61111"/>
              <a:buChar char="o"/>
              <a:tabLst>
                <a:tab pos="619125" algn="l"/>
                <a:tab pos="619760" algn="l"/>
              </a:tabLst>
            </a:pP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A</a:t>
            </a:r>
            <a:r>
              <a:rPr dirty="0" sz="1800" spc="-1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large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number</a:t>
            </a:r>
            <a:r>
              <a:rPr dirty="0" sz="18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of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base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pairs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(50bp+,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D1D1D"/>
                </a:solidFill>
                <a:latin typeface="Arial"/>
                <a:cs typeface="Arial"/>
              </a:rPr>
              <a:t>arbitrary)</a:t>
            </a:r>
            <a:endParaRPr sz="1800">
              <a:latin typeface="Arial"/>
              <a:cs typeface="Arial"/>
            </a:endParaRPr>
          </a:p>
          <a:p>
            <a:pPr lvl="1" marL="619125" indent="-263525">
              <a:lnSpc>
                <a:spcPts val="2210"/>
              </a:lnSpc>
              <a:buClr>
                <a:srgbClr val="C00000"/>
              </a:buClr>
              <a:buSzPct val="57894"/>
              <a:buChar char="o"/>
              <a:tabLst>
                <a:tab pos="619125" algn="l"/>
                <a:tab pos="619760" algn="l"/>
              </a:tabLst>
            </a:pPr>
            <a:r>
              <a:rPr dirty="0" sz="1900">
                <a:solidFill>
                  <a:srgbClr val="1D1D1D"/>
                </a:solidFill>
                <a:latin typeface="Arial"/>
                <a:cs typeface="Arial"/>
              </a:rPr>
              <a:t>Abundant</a:t>
            </a:r>
            <a:r>
              <a:rPr dirty="0" sz="19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D1D1D"/>
                </a:solidFill>
                <a:latin typeface="Arial"/>
                <a:cs typeface="Arial"/>
              </a:rPr>
              <a:t>in</a:t>
            </a:r>
            <a:r>
              <a:rPr dirty="0" sz="1900" spc="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D1D1D"/>
                </a:solidFill>
                <a:latin typeface="Arial"/>
                <a:cs typeface="Arial"/>
              </a:rPr>
              <a:t>healthy</a:t>
            </a:r>
            <a:r>
              <a:rPr dirty="0" sz="1900" spc="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D1D1D"/>
                </a:solidFill>
                <a:latin typeface="Arial"/>
                <a:cs typeface="Arial"/>
              </a:rPr>
              <a:t>human</a:t>
            </a:r>
            <a:r>
              <a:rPr dirty="0" sz="1900" spc="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D1D1D"/>
                </a:solidFill>
                <a:latin typeface="Arial"/>
                <a:cs typeface="Arial"/>
              </a:rPr>
              <a:t>populations</a:t>
            </a:r>
            <a:endParaRPr sz="1900">
              <a:latin typeface="Arial"/>
              <a:cs typeface="Arial"/>
            </a:endParaRPr>
          </a:p>
          <a:p>
            <a:pPr lvl="2" marL="843280" indent="-316230">
              <a:lnSpc>
                <a:spcPts val="1995"/>
              </a:lnSpc>
              <a:buClr>
                <a:srgbClr val="C00000"/>
              </a:buClr>
              <a:buSzPct val="52941"/>
              <a:buFont typeface="Segoe UI Symbol"/>
              <a:buChar char="◉"/>
              <a:tabLst>
                <a:tab pos="843280" algn="l"/>
                <a:tab pos="843915" algn="l"/>
              </a:tabLst>
            </a:pP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Iafrate,</a:t>
            </a:r>
            <a:r>
              <a:rPr dirty="0" sz="1700" spc="-9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AJ, et</a:t>
            </a:r>
            <a:r>
              <a:rPr dirty="0" sz="17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al. Nature Genetics,</a:t>
            </a:r>
            <a:r>
              <a:rPr dirty="0" sz="17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2004.</a:t>
            </a:r>
            <a:endParaRPr sz="1700">
              <a:latin typeface="Arial"/>
              <a:cs typeface="Arial"/>
            </a:endParaRPr>
          </a:p>
          <a:p>
            <a:pPr lvl="2" marL="843280" indent="-316230">
              <a:lnSpc>
                <a:spcPts val="1975"/>
              </a:lnSpc>
              <a:spcBef>
                <a:spcPts val="45"/>
              </a:spcBef>
              <a:buClr>
                <a:srgbClr val="C00000"/>
              </a:buClr>
              <a:buSzPct val="52941"/>
              <a:buFont typeface="Segoe UI Symbol"/>
              <a:buChar char="◉"/>
              <a:tabLst>
                <a:tab pos="843280" algn="l"/>
                <a:tab pos="843915" algn="l"/>
              </a:tabLst>
            </a:pP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Sebat,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J.,</a:t>
            </a:r>
            <a:r>
              <a:rPr dirty="0" sz="17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et al.</a:t>
            </a:r>
            <a:r>
              <a:rPr dirty="0" sz="17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Science,</a:t>
            </a:r>
            <a:r>
              <a:rPr dirty="0" sz="17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2004.</a:t>
            </a:r>
            <a:endParaRPr sz="1700">
              <a:latin typeface="Arial"/>
              <a:cs typeface="Arial"/>
            </a:endParaRPr>
          </a:p>
          <a:p>
            <a:pPr lvl="1" marL="619125" indent="-263525">
              <a:lnSpc>
                <a:spcPts val="2170"/>
              </a:lnSpc>
              <a:buClr>
                <a:srgbClr val="C00000"/>
              </a:buClr>
              <a:buSzPct val="57894"/>
              <a:buChar char="o"/>
              <a:tabLst>
                <a:tab pos="619125" algn="l"/>
                <a:tab pos="619760" algn="l"/>
              </a:tabLst>
            </a:pPr>
            <a:r>
              <a:rPr dirty="0" sz="1900">
                <a:solidFill>
                  <a:srgbClr val="1D1D1D"/>
                </a:solidFill>
                <a:latin typeface="Arial"/>
                <a:cs typeface="Arial"/>
              </a:rPr>
              <a:t>~100 thousands,</a:t>
            </a:r>
            <a:r>
              <a:rPr dirty="0" sz="19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D1D1D"/>
                </a:solidFill>
                <a:latin typeface="Arial"/>
                <a:cs typeface="Arial"/>
              </a:rPr>
              <a:t>~0.8%</a:t>
            </a:r>
            <a:r>
              <a:rPr dirty="0" sz="1900" spc="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D1D1D"/>
                </a:solidFill>
                <a:latin typeface="Arial"/>
                <a:cs typeface="Arial"/>
              </a:rPr>
              <a:t>genetic</a:t>
            </a:r>
            <a:r>
              <a:rPr dirty="0" sz="1900" spc="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D1D1D"/>
                </a:solidFill>
                <a:latin typeface="Arial"/>
                <a:cs typeface="Arial"/>
              </a:rPr>
              <a:t>difference</a:t>
            </a:r>
            <a:endParaRPr sz="1900">
              <a:latin typeface="Arial"/>
              <a:cs typeface="Arial"/>
            </a:endParaRPr>
          </a:p>
          <a:p>
            <a:pPr lvl="1" marL="619125" indent="-263525">
              <a:lnSpc>
                <a:spcPts val="2115"/>
              </a:lnSpc>
              <a:buClr>
                <a:srgbClr val="C00000"/>
              </a:buClr>
              <a:buSzPct val="61111"/>
              <a:buChar char="o"/>
              <a:tabLst>
                <a:tab pos="619125" algn="l"/>
                <a:tab pos="619760" algn="l"/>
              </a:tabLst>
            </a:pPr>
            <a:r>
              <a:rPr dirty="0" sz="1800" spc="-10">
                <a:solidFill>
                  <a:srgbClr val="1D1D1D"/>
                </a:solidFill>
                <a:latin typeface="Arial"/>
                <a:cs typeface="Arial"/>
              </a:rPr>
              <a:t>3-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fold</a:t>
            </a:r>
            <a:r>
              <a:rPr dirty="0" sz="1800" spc="-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more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likely</a:t>
            </a:r>
            <a:r>
              <a:rPr dirty="0" sz="1800" spc="-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with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GWAS</a:t>
            </a:r>
            <a:r>
              <a:rPr dirty="0" sz="1800" spc="-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signals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than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SNVs</a:t>
            </a:r>
            <a:endParaRPr sz="1800">
              <a:latin typeface="Arial"/>
              <a:cs typeface="Arial"/>
            </a:endParaRPr>
          </a:p>
          <a:p>
            <a:pPr lvl="1" marL="619125" indent="-263525">
              <a:lnSpc>
                <a:spcPts val="2135"/>
              </a:lnSpc>
              <a:spcBef>
                <a:spcPts val="50"/>
              </a:spcBef>
              <a:buClr>
                <a:srgbClr val="C00000"/>
              </a:buClr>
              <a:buSzPct val="61111"/>
              <a:buChar char="o"/>
              <a:tabLst>
                <a:tab pos="619125" algn="l"/>
                <a:tab pos="619760" algn="l"/>
              </a:tabLst>
            </a:pPr>
            <a:r>
              <a:rPr dirty="0" sz="1800" spc="-10">
                <a:solidFill>
                  <a:srgbClr val="1D1D1D"/>
                </a:solidFill>
                <a:latin typeface="Arial"/>
                <a:cs typeface="Arial"/>
              </a:rPr>
              <a:t>50-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fold</a:t>
            </a:r>
            <a:r>
              <a:rPr dirty="0" sz="180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more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likely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affect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gene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expression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than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SNVs</a:t>
            </a:r>
            <a:endParaRPr sz="1800">
              <a:latin typeface="Arial"/>
              <a:cs typeface="Arial"/>
            </a:endParaRPr>
          </a:p>
          <a:p>
            <a:pPr lvl="1" marL="619125" indent="-263525">
              <a:lnSpc>
                <a:spcPts val="2100"/>
              </a:lnSpc>
              <a:buClr>
                <a:srgbClr val="C00000"/>
              </a:buClr>
              <a:buSzPct val="61111"/>
              <a:buChar char="o"/>
              <a:tabLst>
                <a:tab pos="619125" algn="l"/>
                <a:tab pos="619760" algn="l"/>
              </a:tabLst>
            </a:pPr>
            <a:r>
              <a:rPr dirty="0" sz="1800" spc="-10">
                <a:solidFill>
                  <a:srgbClr val="1D1D1D"/>
                </a:solidFill>
                <a:latin typeface="Arial"/>
                <a:cs typeface="Arial"/>
              </a:rPr>
              <a:t>Encompasses:</a:t>
            </a:r>
            <a:endParaRPr sz="1800">
              <a:latin typeface="Arial"/>
              <a:cs typeface="Arial"/>
            </a:endParaRPr>
          </a:p>
          <a:p>
            <a:pPr lvl="2" marL="843280" indent="-316230">
              <a:lnSpc>
                <a:spcPts val="1980"/>
              </a:lnSpc>
              <a:buClr>
                <a:srgbClr val="C00000"/>
              </a:buClr>
              <a:buSzPct val="52941"/>
              <a:buFont typeface="Segoe UI Symbol"/>
              <a:buChar char="◉"/>
              <a:tabLst>
                <a:tab pos="843280" algn="l"/>
                <a:tab pos="843915" algn="l"/>
              </a:tabLst>
            </a:pP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Copy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number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variants</a:t>
            </a:r>
            <a:r>
              <a:rPr dirty="0" sz="1700" spc="-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(CNVs)</a:t>
            </a:r>
            <a:endParaRPr sz="1700">
              <a:latin typeface="Arial"/>
              <a:cs typeface="Arial"/>
            </a:endParaRPr>
          </a:p>
          <a:p>
            <a:pPr lvl="3" marL="1014730" indent="-316230">
              <a:lnSpc>
                <a:spcPts val="2014"/>
              </a:lnSpc>
              <a:buClr>
                <a:srgbClr val="C00000"/>
              </a:buClr>
              <a:buSzPct val="52941"/>
              <a:buFont typeface="Segoe UI Symbol"/>
              <a:buChar char="☐"/>
              <a:tabLst>
                <a:tab pos="1014730" algn="l"/>
                <a:tab pos="1015365" algn="l"/>
              </a:tabLst>
            </a:pP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Deletions,</a:t>
            </a:r>
            <a:r>
              <a:rPr dirty="0" sz="17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Duplications,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 Insertions</a:t>
            </a:r>
            <a:endParaRPr sz="1700">
              <a:latin typeface="Arial"/>
              <a:cs typeface="Arial"/>
            </a:endParaRPr>
          </a:p>
          <a:p>
            <a:pPr lvl="2" marL="843280" indent="-316230">
              <a:lnSpc>
                <a:spcPts val="2014"/>
              </a:lnSpc>
              <a:spcBef>
                <a:spcPts val="70"/>
              </a:spcBef>
              <a:buClr>
                <a:srgbClr val="C00000"/>
              </a:buClr>
              <a:buSzPct val="52941"/>
              <a:buFont typeface="Segoe UI Symbol"/>
              <a:buChar char="◉"/>
              <a:tabLst>
                <a:tab pos="843280" algn="l"/>
                <a:tab pos="843915" algn="l"/>
              </a:tabLst>
            </a:pP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Balanced 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events</a:t>
            </a:r>
            <a:endParaRPr sz="1700">
              <a:latin typeface="Arial"/>
              <a:cs typeface="Arial"/>
            </a:endParaRPr>
          </a:p>
          <a:p>
            <a:pPr lvl="3" marL="1014730" indent="-316230">
              <a:lnSpc>
                <a:spcPts val="2014"/>
              </a:lnSpc>
              <a:buClr>
                <a:srgbClr val="C00000"/>
              </a:buClr>
              <a:buSzPct val="52941"/>
              <a:buFont typeface="Segoe UI Symbol"/>
              <a:buChar char="☐"/>
              <a:tabLst>
                <a:tab pos="1014730" algn="l"/>
                <a:tab pos="1015365" algn="l"/>
              </a:tabLst>
            </a:pP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Inversions,</a:t>
            </a:r>
            <a:r>
              <a:rPr dirty="0" sz="1700" spc="-4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Translocations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801833" y="2084993"/>
            <a:ext cx="1118235" cy="561340"/>
            <a:chOff x="7801833" y="2084993"/>
            <a:chExt cx="1118235" cy="56134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2234" y="2268660"/>
              <a:ext cx="198663" cy="17138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8360753" y="2265414"/>
              <a:ext cx="298450" cy="179705"/>
            </a:xfrm>
            <a:custGeom>
              <a:avLst/>
              <a:gdLst/>
              <a:ahLst/>
              <a:cxnLst/>
              <a:rect l="l" t="t" r="r" b="b"/>
              <a:pathLst>
                <a:path w="298450" h="179705">
                  <a:moveTo>
                    <a:pt x="104292" y="24359"/>
                  </a:moveTo>
                  <a:lnTo>
                    <a:pt x="96999" y="24725"/>
                  </a:lnTo>
                  <a:lnTo>
                    <a:pt x="90374" y="27799"/>
                  </a:lnTo>
                  <a:lnTo>
                    <a:pt x="85260" y="33374"/>
                  </a:lnTo>
                  <a:lnTo>
                    <a:pt x="0" y="174618"/>
                  </a:lnTo>
                  <a:lnTo>
                    <a:pt x="164915" y="179311"/>
                  </a:lnTo>
                  <a:lnTo>
                    <a:pt x="172370" y="178025"/>
                  </a:lnTo>
                  <a:lnTo>
                    <a:pt x="178539" y="174116"/>
                  </a:lnTo>
                  <a:lnTo>
                    <a:pt x="179176" y="173226"/>
                  </a:lnTo>
                  <a:lnTo>
                    <a:pt x="42312" y="173226"/>
                  </a:lnTo>
                  <a:lnTo>
                    <a:pt x="24058" y="139783"/>
                  </a:lnTo>
                  <a:lnTo>
                    <a:pt x="85909" y="106024"/>
                  </a:lnTo>
                  <a:lnTo>
                    <a:pt x="117878" y="53064"/>
                  </a:lnTo>
                  <a:lnTo>
                    <a:pt x="120429" y="45942"/>
                  </a:lnTo>
                  <a:lnTo>
                    <a:pt x="120063" y="38648"/>
                  </a:lnTo>
                  <a:lnTo>
                    <a:pt x="116988" y="32023"/>
                  </a:lnTo>
                  <a:lnTo>
                    <a:pt x="111414" y="26910"/>
                  </a:lnTo>
                  <a:lnTo>
                    <a:pt x="104292" y="24359"/>
                  </a:lnTo>
                  <a:close/>
                </a:path>
                <a:path w="298450" h="179705">
                  <a:moveTo>
                    <a:pt x="85909" y="106024"/>
                  </a:moveTo>
                  <a:lnTo>
                    <a:pt x="24058" y="139783"/>
                  </a:lnTo>
                  <a:lnTo>
                    <a:pt x="42312" y="173226"/>
                  </a:lnTo>
                  <a:lnTo>
                    <a:pt x="54911" y="166349"/>
                  </a:lnTo>
                  <a:lnTo>
                    <a:pt x="49494" y="166349"/>
                  </a:lnTo>
                  <a:lnTo>
                    <a:pt x="33727" y="137462"/>
                  </a:lnTo>
                  <a:lnTo>
                    <a:pt x="66932" y="137462"/>
                  </a:lnTo>
                  <a:lnTo>
                    <a:pt x="85909" y="106024"/>
                  </a:lnTo>
                  <a:close/>
                </a:path>
                <a:path w="298450" h="179705">
                  <a:moveTo>
                    <a:pt x="104163" y="139466"/>
                  </a:moveTo>
                  <a:lnTo>
                    <a:pt x="42312" y="173226"/>
                  </a:lnTo>
                  <a:lnTo>
                    <a:pt x="179176" y="173226"/>
                  </a:lnTo>
                  <a:lnTo>
                    <a:pt x="182792" y="168179"/>
                  </a:lnTo>
                  <a:lnTo>
                    <a:pt x="184500" y="160809"/>
                  </a:lnTo>
                  <a:lnTo>
                    <a:pt x="183214" y="153355"/>
                  </a:lnTo>
                  <a:lnTo>
                    <a:pt x="179305" y="147186"/>
                  </a:lnTo>
                  <a:lnTo>
                    <a:pt x="173368" y="142933"/>
                  </a:lnTo>
                  <a:lnTo>
                    <a:pt x="165999" y="141226"/>
                  </a:lnTo>
                  <a:lnTo>
                    <a:pt x="104163" y="139466"/>
                  </a:lnTo>
                  <a:close/>
                </a:path>
                <a:path w="298450" h="179705">
                  <a:moveTo>
                    <a:pt x="33727" y="137462"/>
                  </a:moveTo>
                  <a:lnTo>
                    <a:pt x="49494" y="166349"/>
                  </a:lnTo>
                  <a:lnTo>
                    <a:pt x="66371" y="138391"/>
                  </a:lnTo>
                  <a:lnTo>
                    <a:pt x="33727" y="137462"/>
                  </a:lnTo>
                  <a:close/>
                </a:path>
                <a:path w="298450" h="179705">
                  <a:moveTo>
                    <a:pt x="66371" y="138391"/>
                  </a:moveTo>
                  <a:lnTo>
                    <a:pt x="49494" y="166349"/>
                  </a:lnTo>
                  <a:lnTo>
                    <a:pt x="54911" y="166349"/>
                  </a:lnTo>
                  <a:lnTo>
                    <a:pt x="104163" y="139466"/>
                  </a:lnTo>
                  <a:lnTo>
                    <a:pt x="66371" y="138391"/>
                  </a:lnTo>
                  <a:close/>
                </a:path>
                <a:path w="298450" h="179705">
                  <a:moveTo>
                    <a:pt x="280155" y="0"/>
                  </a:moveTo>
                  <a:lnTo>
                    <a:pt x="85909" y="106024"/>
                  </a:lnTo>
                  <a:lnTo>
                    <a:pt x="66371" y="138391"/>
                  </a:lnTo>
                  <a:lnTo>
                    <a:pt x="104163" y="139466"/>
                  </a:lnTo>
                  <a:lnTo>
                    <a:pt x="298409" y="33442"/>
                  </a:lnTo>
                  <a:lnTo>
                    <a:pt x="280155" y="0"/>
                  </a:lnTo>
                  <a:close/>
                </a:path>
                <a:path w="298450" h="179705">
                  <a:moveTo>
                    <a:pt x="66932" y="137462"/>
                  </a:moveTo>
                  <a:lnTo>
                    <a:pt x="33727" y="137462"/>
                  </a:lnTo>
                  <a:lnTo>
                    <a:pt x="66371" y="138391"/>
                  </a:lnTo>
                  <a:lnTo>
                    <a:pt x="66932" y="137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801826" y="2084996"/>
              <a:ext cx="1118235" cy="561340"/>
            </a:xfrm>
            <a:custGeom>
              <a:avLst/>
              <a:gdLst/>
              <a:ahLst/>
              <a:cxnLst/>
              <a:rect l="l" t="t" r="r" b="b"/>
              <a:pathLst>
                <a:path w="1118234" h="561339">
                  <a:moveTo>
                    <a:pt x="1117993" y="389293"/>
                  </a:moveTo>
                  <a:lnTo>
                    <a:pt x="1115301" y="375945"/>
                  </a:lnTo>
                  <a:lnTo>
                    <a:pt x="1107948" y="365048"/>
                  </a:lnTo>
                  <a:lnTo>
                    <a:pt x="1097051" y="357695"/>
                  </a:lnTo>
                  <a:lnTo>
                    <a:pt x="1083703" y="355003"/>
                  </a:lnTo>
                  <a:lnTo>
                    <a:pt x="34290" y="355003"/>
                  </a:lnTo>
                  <a:lnTo>
                    <a:pt x="20942" y="357695"/>
                  </a:lnTo>
                  <a:lnTo>
                    <a:pt x="10045" y="365048"/>
                  </a:lnTo>
                  <a:lnTo>
                    <a:pt x="2692" y="375945"/>
                  </a:lnTo>
                  <a:lnTo>
                    <a:pt x="0" y="389293"/>
                  </a:lnTo>
                  <a:lnTo>
                    <a:pt x="0" y="526453"/>
                  </a:lnTo>
                  <a:lnTo>
                    <a:pt x="2692" y="539800"/>
                  </a:lnTo>
                  <a:lnTo>
                    <a:pt x="10045" y="550697"/>
                  </a:lnTo>
                  <a:lnTo>
                    <a:pt x="20942" y="558050"/>
                  </a:lnTo>
                  <a:lnTo>
                    <a:pt x="34290" y="560743"/>
                  </a:lnTo>
                  <a:lnTo>
                    <a:pt x="1083703" y="560743"/>
                  </a:lnTo>
                  <a:lnTo>
                    <a:pt x="1097051" y="558050"/>
                  </a:lnTo>
                  <a:lnTo>
                    <a:pt x="1107948" y="550697"/>
                  </a:lnTo>
                  <a:lnTo>
                    <a:pt x="1115301" y="539800"/>
                  </a:lnTo>
                  <a:lnTo>
                    <a:pt x="1117993" y="526453"/>
                  </a:lnTo>
                  <a:lnTo>
                    <a:pt x="1117993" y="389293"/>
                  </a:lnTo>
                  <a:close/>
                </a:path>
                <a:path w="1118234" h="561339">
                  <a:moveTo>
                    <a:pt x="1117993" y="34290"/>
                  </a:moveTo>
                  <a:lnTo>
                    <a:pt x="1115301" y="20942"/>
                  </a:lnTo>
                  <a:lnTo>
                    <a:pt x="1107948" y="10045"/>
                  </a:lnTo>
                  <a:lnTo>
                    <a:pt x="1097051" y="2692"/>
                  </a:lnTo>
                  <a:lnTo>
                    <a:pt x="1083703" y="0"/>
                  </a:lnTo>
                  <a:lnTo>
                    <a:pt x="34290" y="0"/>
                  </a:lnTo>
                  <a:lnTo>
                    <a:pt x="20942" y="2692"/>
                  </a:lnTo>
                  <a:lnTo>
                    <a:pt x="10045" y="10045"/>
                  </a:lnTo>
                  <a:lnTo>
                    <a:pt x="2692" y="20942"/>
                  </a:lnTo>
                  <a:lnTo>
                    <a:pt x="0" y="34290"/>
                  </a:lnTo>
                  <a:lnTo>
                    <a:pt x="0" y="171450"/>
                  </a:lnTo>
                  <a:lnTo>
                    <a:pt x="2692" y="184797"/>
                  </a:lnTo>
                  <a:lnTo>
                    <a:pt x="10045" y="195694"/>
                  </a:lnTo>
                  <a:lnTo>
                    <a:pt x="20942" y="203047"/>
                  </a:lnTo>
                  <a:lnTo>
                    <a:pt x="34290" y="205740"/>
                  </a:lnTo>
                  <a:lnTo>
                    <a:pt x="1083703" y="205740"/>
                  </a:lnTo>
                  <a:lnTo>
                    <a:pt x="1097051" y="203047"/>
                  </a:lnTo>
                  <a:lnTo>
                    <a:pt x="1107948" y="195694"/>
                  </a:lnTo>
                  <a:lnTo>
                    <a:pt x="1115301" y="184797"/>
                  </a:lnTo>
                  <a:lnTo>
                    <a:pt x="1117993" y="171450"/>
                  </a:lnTo>
                  <a:lnTo>
                    <a:pt x="1117993" y="3429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174497" y="2084993"/>
              <a:ext cx="466090" cy="205740"/>
            </a:xfrm>
            <a:custGeom>
              <a:avLst/>
              <a:gdLst/>
              <a:ahLst/>
              <a:cxnLst/>
              <a:rect l="l" t="t" r="r" b="b"/>
              <a:pathLst>
                <a:path w="466090" h="205739">
                  <a:moveTo>
                    <a:pt x="465830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465830" y="205739"/>
                  </a:lnTo>
                  <a:lnTo>
                    <a:pt x="4658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381496" y="2120900"/>
            <a:ext cx="304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"/>
                <a:cs typeface="Arial"/>
              </a:rPr>
              <a:t>Ref.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728731" y="1858771"/>
            <a:ext cx="6267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Deletion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620776" y="925818"/>
            <a:ext cx="4523740" cy="5020945"/>
            <a:chOff x="4620776" y="925818"/>
            <a:chExt cx="4523740" cy="5020945"/>
          </a:xfrm>
        </p:grpSpPr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0776" y="4104436"/>
              <a:ext cx="2375514" cy="184176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995" y="1305328"/>
              <a:ext cx="2033004" cy="44654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1512" y="925818"/>
              <a:ext cx="1368375" cy="44493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804480" y="2994520"/>
              <a:ext cx="1115695" cy="549275"/>
            </a:xfrm>
            <a:custGeom>
              <a:avLst/>
              <a:gdLst/>
              <a:ahLst/>
              <a:cxnLst/>
              <a:rect l="l" t="t" r="r" b="b"/>
              <a:pathLst>
                <a:path w="1115695" h="549275">
                  <a:moveTo>
                    <a:pt x="1115339" y="381609"/>
                  </a:moveTo>
                  <a:lnTo>
                    <a:pt x="1112710" y="368592"/>
                  </a:lnTo>
                  <a:lnTo>
                    <a:pt x="1105547" y="357949"/>
                  </a:lnTo>
                  <a:lnTo>
                    <a:pt x="1094917" y="350786"/>
                  </a:lnTo>
                  <a:lnTo>
                    <a:pt x="1081887" y="348157"/>
                  </a:lnTo>
                  <a:lnTo>
                    <a:pt x="33451" y="348157"/>
                  </a:lnTo>
                  <a:lnTo>
                    <a:pt x="20434" y="350786"/>
                  </a:lnTo>
                  <a:lnTo>
                    <a:pt x="9791" y="357949"/>
                  </a:lnTo>
                  <a:lnTo>
                    <a:pt x="2628" y="368592"/>
                  </a:lnTo>
                  <a:lnTo>
                    <a:pt x="0" y="381609"/>
                  </a:lnTo>
                  <a:lnTo>
                    <a:pt x="0" y="515416"/>
                  </a:lnTo>
                  <a:lnTo>
                    <a:pt x="2628" y="528434"/>
                  </a:lnTo>
                  <a:lnTo>
                    <a:pt x="9791" y="539064"/>
                  </a:lnTo>
                  <a:lnTo>
                    <a:pt x="20434" y="546239"/>
                  </a:lnTo>
                  <a:lnTo>
                    <a:pt x="33451" y="548868"/>
                  </a:lnTo>
                  <a:lnTo>
                    <a:pt x="1081887" y="548868"/>
                  </a:lnTo>
                  <a:lnTo>
                    <a:pt x="1094917" y="546239"/>
                  </a:lnTo>
                  <a:lnTo>
                    <a:pt x="1105547" y="539064"/>
                  </a:lnTo>
                  <a:lnTo>
                    <a:pt x="1112710" y="528434"/>
                  </a:lnTo>
                  <a:lnTo>
                    <a:pt x="1115339" y="515416"/>
                  </a:lnTo>
                  <a:lnTo>
                    <a:pt x="1115339" y="381609"/>
                  </a:lnTo>
                  <a:close/>
                </a:path>
                <a:path w="1115695" h="549275">
                  <a:moveTo>
                    <a:pt x="1115339" y="33451"/>
                  </a:moveTo>
                  <a:lnTo>
                    <a:pt x="1112710" y="20434"/>
                  </a:lnTo>
                  <a:lnTo>
                    <a:pt x="1105547" y="9804"/>
                  </a:lnTo>
                  <a:lnTo>
                    <a:pt x="1094917" y="2628"/>
                  </a:lnTo>
                  <a:lnTo>
                    <a:pt x="1081887" y="0"/>
                  </a:lnTo>
                  <a:lnTo>
                    <a:pt x="33451" y="0"/>
                  </a:lnTo>
                  <a:lnTo>
                    <a:pt x="20434" y="2628"/>
                  </a:lnTo>
                  <a:lnTo>
                    <a:pt x="9791" y="9804"/>
                  </a:lnTo>
                  <a:lnTo>
                    <a:pt x="2628" y="20434"/>
                  </a:lnTo>
                  <a:lnTo>
                    <a:pt x="0" y="33451"/>
                  </a:lnTo>
                  <a:lnTo>
                    <a:pt x="0" y="167259"/>
                  </a:lnTo>
                  <a:lnTo>
                    <a:pt x="2628" y="180276"/>
                  </a:lnTo>
                  <a:lnTo>
                    <a:pt x="9791" y="190906"/>
                  </a:lnTo>
                  <a:lnTo>
                    <a:pt x="20434" y="198081"/>
                  </a:lnTo>
                  <a:lnTo>
                    <a:pt x="33451" y="200710"/>
                  </a:lnTo>
                  <a:lnTo>
                    <a:pt x="1081887" y="200710"/>
                  </a:lnTo>
                  <a:lnTo>
                    <a:pt x="1094917" y="198081"/>
                  </a:lnTo>
                  <a:lnTo>
                    <a:pt x="1105547" y="190906"/>
                  </a:lnTo>
                  <a:lnTo>
                    <a:pt x="1112710" y="180276"/>
                  </a:lnTo>
                  <a:lnTo>
                    <a:pt x="1115339" y="167259"/>
                  </a:lnTo>
                  <a:lnTo>
                    <a:pt x="1115339" y="33451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3023" y="2971800"/>
              <a:ext cx="313944" cy="283463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234169" y="2994516"/>
              <a:ext cx="232410" cy="201295"/>
            </a:xfrm>
            <a:custGeom>
              <a:avLst/>
              <a:gdLst/>
              <a:ahLst/>
              <a:cxnLst/>
              <a:rect l="l" t="t" r="r" b="b"/>
              <a:pathLst>
                <a:path w="232409" h="201294">
                  <a:moveTo>
                    <a:pt x="232363" y="0"/>
                  </a:moveTo>
                  <a:lnTo>
                    <a:pt x="0" y="0"/>
                  </a:lnTo>
                  <a:lnTo>
                    <a:pt x="0" y="200705"/>
                  </a:lnTo>
                  <a:lnTo>
                    <a:pt x="232363" y="200705"/>
                  </a:lnTo>
                  <a:lnTo>
                    <a:pt x="23236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071866" y="3171558"/>
              <a:ext cx="406400" cy="182245"/>
            </a:xfrm>
            <a:custGeom>
              <a:avLst/>
              <a:gdLst/>
              <a:ahLst/>
              <a:cxnLst/>
              <a:rect l="l" t="t" r="r" b="b"/>
              <a:pathLst>
                <a:path w="406400" h="182245">
                  <a:moveTo>
                    <a:pt x="175679" y="120294"/>
                  </a:moveTo>
                  <a:lnTo>
                    <a:pt x="175539" y="112725"/>
                  </a:lnTo>
                  <a:lnTo>
                    <a:pt x="172466" y="105816"/>
                  </a:lnTo>
                  <a:lnTo>
                    <a:pt x="167170" y="100787"/>
                  </a:lnTo>
                  <a:lnTo>
                    <a:pt x="160375" y="98107"/>
                  </a:lnTo>
                  <a:lnTo>
                    <a:pt x="152819" y="98259"/>
                  </a:lnTo>
                  <a:lnTo>
                    <a:pt x="92417" y="111645"/>
                  </a:lnTo>
                  <a:lnTo>
                    <a:pt x="175234" y="35064"/>
                  </a:lnTo>
                  <a:lnTo>
                    <a:pt x="149364" y="7099"/>
                  </a:lnTo>
                  <a:lnTo>
                    <a:pt x="66548" y="83680"/>
                  </a:lnTo>
                  <a:lnTo>
                    <a:pt x="84620" y="24511"/>
                  </a:lnTo>
                  <a:lnTo>
                    <a:pt x="64439" y="0"/>
                  </a:lnTo>
                  <a:lnTo>
                    <a:pt x="57454" y="2133"/>
                  </a:lnTo>
                  <a:lnTo>
                    <a:pt x="51777" y="6731"/>
                  </a:lnTo>
                  <a:lnTo>
                    <a:pt x="48183" y="13385"/>
                  </a:lnTo>
                  <a:lnTo>
                    <a:pt x="0" y="171183"/>
                  </a:lnTo>
                  <a:lnTo>
                    <a:pt x="52666" y="159499"/>
                  </a:lnTo>
                  <a:lnTo>
                    <a:pt x="161061" y="135445"/>
                  </a:lnTo>
                  <a:lnTo>
                    <a:pt x="167982" y="132384"/>
                  </a:lnTo>
                  <a:lnTo>
                    <a:pt x="173012" y="127088"/>
                  </a:lnTo>
                  <a:lnTo>
                    <a:pt x="175679" y="120294"/>
                  </a:lnTo>
                  <a:close/>
                </a:path>
                <a:path w="406400" h="182245">
                  <a:moveTo>
                    <a:pt x="406082" y="29184"/>
                  </a:moveTo>
                  <a:lnTo>
                    <a:pt x="378853" y="2527"/>
                  </a:lnTo>
                  <a:lnTo>
                    <a:pt x="292303" y="90944"/>
                  </a:lnTo>
                  <a:lnTo>
                    <a:pt x="307403" y="30949"/>
                  </a:lnTo>
                  <a:lnTo>
                    <a:pt x="286029" y="7467"/>
                  </a:lnTo>
                  <a:lnTo>
                    <a:pt x="279158" y="9944"/>
                  </a:lnTo>
                  <a:lnTo>
                    <a:pt x="273723" y="14820"/>
                  </a:lnTo>
                  <a:lnTo>
                    <a:pt x="270459" y="21640"/>
                  </a:lnTo>
                  <a:lnTo>
                    <a:pt x="230174" y="181635"/>
                  </a:lnTo>
                  <a:lnTo>
                    <a:pt x="280035" y="167944"/>
                  </a:lnTo>
                  <a:lnTo>
                    <a:pt x="389267" y="137960"/>
                  </a:lnTo>
                  <a:lnTo>
                    <a:pt x="396024" y="134543"/>
                  </a:lnTo>
                  <a:lnTo>
                    <a:pt x="400773" y="129006"/>
                  </a:lnTo>
                  <a:lnTo>
                    <a:pt x="403110" y="122085"/>
                  </a:lnTo>
                  <a:lnTo>
                    <a:pt x="402590" y="114541"/>
                  </a:lnTo>
                  <a:lnTo>
                    <a:pt x="399186" y="107784"/>
                  </a:lnTo>
                  <a:lnTo>
                    <a:pt x="393649" y="103035"/>
                  </a:lnTo>
                  <a:lnTo>
                    <a:pt x="386727" y="100698"/>
                  </a:lnTo>
                  <a:lnTo>
                    <a:pt x="379183" y="101219"/>
                  </a:lnTo>
                  <a:lnTo>
                    <a:pt x="319519" y="117589"/>
                  </a:lnTo>
                  <a:lnTo>
                    <a:pt x="406082" y="29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8432" y="3322319"/>
              <a:ext cx="313944" cy="28346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8069738" y="3342670"/>
              <a:ext cx="232410" cy="201295"/>
            </a:xfrm>
            <a:custGeom>
              <a:avLst/>
              <a:gdLst/>
              <a:ahLst/>
              <a:cxnLst/>
              <a:rect l="l" t="t" r="r" b="b"/>
              <a:pathLst>
                <a:path w="232409" h="201295">
                  <a:moveTo>
                    <a:pt x="232363" y="0"/>
                  </a:moveTo>
                  <a:lnTo>
                    <a:pt x="0" y="0"/>
                  </a:lnTo>
                  <a:lnTo>
                    <a:pt x="0" y="200706"/>
                  </a:lnTo>
                  <a:lnTo>
                    <a:pt x="232363" y="200706"/>
                  </a:lnTo>
                  <a:lnTo>
                    <a:pt x="23236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5423" y="3322319"/>
              <a:ext cx="316992" cy="283463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8387063" y="3342670"/>
              <a:ext cx="232410" cy="201295"/>
            </a:xfrm>
            <a:custGeom>
              <a:avLst/>
              <a:gdLst/>
              <a:ahLst/>
              <a:cxnLst/>
              <a:rect l="l" t="t" r="r" b="b"/>
              <a:pathLst>
                <a:path w="232409" h="201295">
                  <a:moveTo>
                    <a:pt x="232363" y="0"/>
                  </a:moveTo>
                  <a:lnTo>
                    <a:pt x="0" y="0"/>
                  </a:lnTo>
                  <a:lnTo>
                    <a:pt x="0" y="200706"/>
                  </a:lnTo>
                  <a:lnTo>
                    <a:pt x="232363" y="200706"/>
                  </a:lnTo>
                  <a:lnTo>
                    <a:pt x="23236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213522" y="3170097"/>
              <a:ext cx="405765" cy="172720"/>
            </a:xfrm>
            <a:custGeom>
              <a:avLst/>
              <a:gdLst/>
              <a:ahLst/>
              <a:cxnLst/>
              <a:rect l="l" t="t" r="r" b="b"/>
              <a:pathLst>
                <a:path w="405765" h="172720">
                  <a:moveTo>
                    <a:pt x="174802" y="172643"/>
                  </a:moveTo>
                  <a:lnTo>
                    <a:pt x="171246" y="160261"/>
                  </a:lnTo>
                  <a:lnTo>
                    <a:pt x="129311" y="14058"/>
                  </a:lnTo>
                  <a:lnTo>
                    <a:pt x="125818" y="7340"/>
                  </a:lnTo>
                  <a:lnTo>
                    <a:pt x="120230" y="2641"/>
                  </a:lnTo>
                  <a:lnTo>
                    <a:pt x="113284" y="393"/>
                  </a:lnTo>
                  <a:lnTo>
                    <a:pt x="105740" y="990"/>
                  </a:lnTo>
                  <a:lnTo>
                    <a:pt x="99021" y="4483"/>
                  </a:lnTo>
                  <a:lnTo>
                    <a:pt x="94335" y="10071"/>
                  </a:lnTo>
                  <a:lnTo>
                    <a:pt x="92075" y="17018"/>
                  </a:lnTo>
                  <a:lnTo>
                    <a:pt x="92684" y="24561"/>
                  </a:lnTo>
                  <a:lnTo>
                    <a:pt x="109740" y="84023"/>
                  </a:lnTo>
                  <a:lnTo>
                    <a:pt x="33807" y="11366"/>
                  </a:lnTo>
                  <a:lnTo>
                    <a:pt x="7467" y="38887"/>
                  </a:lnTo>
                  <a:lnTo>
                    <a:pt x="83400" y="111544"/>
                  </a:lnTo>
                  <a:lnTo>
                    <a:pt x="23241" y="97129"/>
                  </a:lnTo>
                  <a:lnTo>
                    <a:pt x="0" y="118770"/>
                  </a:lnTo>
                  <a:lnTo>
                    <a:pt x="2565" y="125615"/>
                  </a:lnTo>
                  <a:lnTo>
                    <a:pt x="7505" y="130987"/>
                  </a:lnTo>
                  <a:lnTo>
                    <a:pt x="14363" y="134175"/>
                  </a:lnTo>
                  <a:lnTo>
                    <a:pt x="174802" y="172643"/>
                  </a:lnTo>
                  <a:close/>
                </a:path>
                <a:path w="405765" h="172720">
                  <a:moveTo>
                    <a:pt x="405701" y="172643"/>
                  </a:moveTo>
                  <a:lnTo>
                    <a:pt x="402158" y="160007"/>
                  </a:lnTo>
                  <a:lnTo>
                    <a:pt x="361213" y="13766"/>
                  </a:lnTo>
                  <a:lnTo>
                    <a:pt x="357771" y="7035"/>
                  </a:lnTo>
                  <a:lnTo>
                    <a:pt x="352209" y="2298"/>
                  </a:lnTo>
                  <a:lnTo>
                    <a:pt x="345274" y="0"/>
                  </a:lnTo>
                  <a:lnTo>
                    <a:pt x="337731" y="558"/>
                  </a:lnTo>
                  <a:lnTo>
                    <a:pt x="330987" y="4000"/>
                  </a:lnTo>
                  <a:lnTo>
                    <a:pt x="326263" y="9563"/>
                  </a:lnTo>
                  <a:lnTo>
                    <a:pt x="323964" y="16497"/>
                  </a:lnTo>
                  <a:lnTo>
                    <a:pt x="324523" y="24041"/>
                  </a:lnTo>
                  <a:lnTo>
                    <a:pt x="341198" y="83616"/>
                  </a:lnTo>
                  <a:lnTo>
                    <a:pt x="264071" y="8864"/>
                  </a:lnTo>
                  <a:lnTo>
                    <a:pt x="237553" y="36220"/>
                  </a:lnTo>
                  <a:lnTo>
                    <a:pt x="314693" y="110972"/>
                  </a:lnTo>
                  <a:lnTo>
                    <a:pt x="254622" y="96177"/>
                  </a:lnTo>
                  <a:lnTo>
                    <a:pt x="231254" y="117665"/>
                  </a:lnTo>
                  <a:lnTo>
                    <a:pt x="233768" y="124523"/>
                  </a:lnTo>
                  <a:lnTo>
                    <a:pt x="238671" y="129933"/>
                  </a:lnTo>
                  <a:lnTo>
                    <a:pt x="245503" y="133159"/>
                  </a:lnTo>
                  <a:lnTo>
                    <a:pt x="405701" y="172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7147426" y="2376931"/>
            <a:ext cx="1323340" cy="84836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200" spc="-10">
                <a:latin typeface="Arial"/>
                <a:cs typeface="Arial"/>
              </a:rPr>
              <a:t>Sample</a:t>
            </a:r>
            <a:endParaRPr sz="1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  <a:spcBef>
                <a:spcPts val="795"/>
              </a:spcBef>
            </a:pPr>
            <a:r>
              <a:rPr dirty="0" sz="1200" spc="-10" b="1">
                <a:latin typeface="Arial"/>
                <a:cs typeface="Arial"/>
              </a:rPr>
              <a:t>Duplication</a:t>
            </a:r>
            <a:endParaRPr sz="1200">
              <a:latin typeface="Arial"/>
              <a:cs typeface="Arial"/>
            </a:endParaRPr>
          </a:p>
          <a:p>
            <a:pPr marL="246379">
              <a:lnSpc>
                <a:spcPct val="100000"/>
              </a:lnSpc>
              <a:spcBef>
                <a:spcPts val="575"/>
              </a:spcBef>
            </a:pPr>
            <a:r>
              <a:rPr dirty="0" sz="1200" spc="-20">
                <a:latin typeface="Arial"/>
                <a:cs typeface="Arial"/>
              </a:rPr>
              <a:t>Ref.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147426" y="3367532"/>
            <a:ext cx="540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Sample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707300" y="3711955"/>
            <a:ext cx="6699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Insertion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7804486" y="3911274"/>
            <a:ext cx="1115695" cy="530225"/>
            <a:chOff x="7804486" y="3911274"/>
            <a:chExt cx="1115695" cy="530225"/>
          </a:xfrm>
        </p:grpSpPr>
        <p:sp>
          <p:nvSpPr>
            <p:cNvPr id="36" name="object 36" descr=""/>
            <p:cNvSpPr/>
            <p:nvPr/>
          </p:nvSpPr>
          <p:spPr>
            <a:xfrm>
              <a:off x="7804480" y="3911282"/>
              <a:ext cx="1115695" cy="530225"/>
            </a:xfrm>
            <a:custGeom>
              <a:avLst/>
              <a:gdLst/>
              <a:ahLst/>
              <a:cxnLst/>
              <a:rect l="l" t="t" r="r" b="b"/>
              <a:pathLst>
                <a:path w="1115695" h="530225">
                  <a:moveTo>
                    <a:pt x="1115339" y="358559"/>
                  </a:moveTo>
                  <a:lnTo>
                    <a:pt x="1112647" y="345211"/>
                  </a:lnTo>
                  <a:lnTo>
                    <a:pt x="1105293" y="334302"/>
                  </a:lnTo>
                  <a:lnTo>
                    <a:pt x="1094397" y="326961"/>
                  </a:lnTo>
                  <a:lnTo>
                    <a:pt x="1081049" y="324269"/>
                  </a:lnTo>
                  <a:lnTo>
                    <a:pt x="34290" y="324269"/>
                  </a:lnTo>
                  <a:lnTo>
                    <a:pt x="20942" y="326961"/>
                  </a:lnTo>
                  <a:lnTo>
                    <a:pt x="10045" y="334302"/>
                  </a:lnTo>
                  <a:lnTo>
                    <a:pt x="2692" y="345211"/>
                  </a:lnTo>
                  <a:lnTo>
                    <a:pt x="0" y="358559"/>
                  </a:lnTo>
                  <a:lnTo>
                    <a:pt x="0" y="495719"/>
                  </a:lnTo>
                  <a:lnTo>
                    <a:pt x="2692" y="509066"/>
                  </a:lnTo>
                  <a:lnTo>
                    <a:pt x="10045" y="519963"/>
                  </a:lnTo>
                  <a:lnTo>
                    <a:pt x="20942" y="527316"/>
                  </a:lnTo>
                  <a:lnTo>
                    <a:pt x="34290" y="530009"/>
                  </a:lnTo>
                  <a:lnTo>
                    <a:pt x="1081049" y="530009"/>
                  </a:lnTo>
                  <a:lnTo>
                    <a:pt x="1094397" y="527316"/>
                  </a:lnTo>
                  <a:lnTo>
                    <a:pt x="1105293" y="519963"/>
                  </a:lnTo>
                  <a:lnTo>
                    <a:pt x="1112647" y="509066"/>
                  </a:lnTo>
                  <a:lnTo>
                    <a:pt x="1115339" y="495719"/>
                  </a:lnTo>
                  <a:lnTo>
                    <a:pt x="1115339" y="358559"/>
                  </a:lnTo>
                  <a:close/>
                </a:path>
                <a:path w="1115695" h="530225">
                  <a:moveTo>
                    <a:pt x="1115339" y="34290"/>
                  </a:moveTo>
                  <a:lnTo>
                    <a:pt x="1112647" y="20942"/>
                  </a:lnTo>
                  <a:lnTo>
                    <a:pt x="1105293" y="10045"/>
                  </a:lnTo>
                  <a:lnTo>
                    <a:pt x="1094397" y="2692"/>
                  </a:lnTo>
                  <a:lnTo>
                    <a:pt x="1081049" y="0"/>
                  </a:lnTo>
                  <a:lnTo>
                    <a:pt x="34290" y="0"/>
                  </a:lnTo>
                  <a:lnTo>
                    <a:pt x="20942" y="2692"/>
                  </a:lnTo>
                  <a:lnTo>
                    <a:pt x="10045" y="10045"/>
                  </a:lnTo>
                  <a:lnTo>
                    <a:pt x="2692" y="20942"/>
                  </a:lnTo>
                  <a:lnTo>
                    <a:pt x="0" y="34290"/>
                  </a:lnTo>
                  <a:lnTo>
                    <a:pt x="0" y="171450"/>
                  </a:lnTo>
                  <a:lnTo>
                    <a:pt x="2692" y="184797"/>
                  </a:lnTo>
                  <a:lnTo>
                    <a:pt x="10045" y="195694"/>
                  </a:lnTo>
                  <a:lnTo>
                    <a:pt x="20942" y="203047"/>
                  </a:lnTo>
                  <a:lnTo>
                    <a:pt x="34290" y="205740"/>
                  </a:lnTo>
                  <a:lnTo>
                    <a:pt x="1081049" y="205740"/>
                  </a:lnTo>
                  <a:lnTo>
                    <a:pt x="1094397" y="203047"/>
                  </a:lnTo>
                  <a:lnTo>
                    <a:pt x="1105293" y="195694"/>
                  </a:lnTo>
                  <a:lnTo>
                    <a:pt x="1112647" y="184797"/>
                  </a:lnTo>
                  <a:lnTo>
                    <a:pt x="1115339" y="171450"/>
                  </a:lnTo>
                  <a:lnTo>
                    <a:pt x="1115339" y="3429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065837" y="4235541"/>
              <a:ext cx="464820" cy="205740"/>
            </a:xfrm>
            <a:custGeom>
              <a:avLst/>
              <a:gdLst/>
              <a:ahLst/>
              <a:cxnLst/>
              <a:rect l="l" t="t" r="r" b="b"/>
              <a:pathLst>
                <a:path w="464820" h="205739">
                  <a:moveTo>
                    <a:pt x="464726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464726" y="205739"/>
                  </a:lnTo>
                  <a:lnTo>
                    <a:pt x="464726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8069657" y="4097748"/>
              <a:ext cx="299720" cy="161925"/>
            </a:xfrm>
            <a:custGeom>
              <a:avLst/>
              <a:gdLst/>
              <a:ahLst/>
              <a:cxnLst/>
              <a:rect l="l" t="t" r="r" b="b"/>
              <a:pathLst>
                <a:path w="299720" h="161925">
                  <a:moveTo>
                    <a:pt x="113494" y="0"/>
                  </a:moveTo>
                  <a:lnTo>
                    <a:pt x="106561" y="2297"/>
                  </a:lnTo>
                  <a:lnTo>
                    <a:pt x="100844" y="7250"/>
                  </a:lnTo>
                  <a:lnTo>
                    <a:pt x="0" y="137825"/>
                  </a:lnTo>
                  <a:lnTo>
                    <a:pt x="163299" y="161334"/>
                  </a:lnTo>
                  <a:lnTo>
                    <a:pt x="170852" y="160909"/>
                  </a:lnTo>
                  <a:lnTo>
                    <a:pt x="177427" y="157730"/>
                  </a:lnTo>
                  <a:lnTo>
                    <a:pt x="182330" y="152319"/>
                  </a:lnTo>
                  <a:lnTo>
                    <a:pt x="184868" y="145192"/>
                  </a:lnTo>
                  <a:lnTo>
                    <a:pt x="184648" y="141277"/>
                  </a:lnTo>
                  <a:lnTo>
                    <a:pt x="42194" y="141277"/>
                  </a:lnTo>
                  <a:lnTo>
                    <a:pt x="27881" y="105967"/>
                  </a:lnTo>
                  <a:lnTo>
                    <a:pt x="93186" y="79497"/>
                  </a:lnTo>
                  <a:lnTo>
                    <a:pt x="130997" y="30538"/>
                  </a:lnTo>
                  <a:lnTo>
                    <a:pt x="134345" y="23755"/>
                  </a:lnTo>
                  <a:lnTo>
                    <a:pt x="134816" y="16467"/>
                  </a:lnTo>
                  <a:lnTo>
                    <a:pt x="132519" y="9535"/>
                  </a:lnTo>
                  <a:lnTo>
                    <a:pt x="127565" y="3817"/>
                  </a:lnTo>
                  <a:lnTo>
                    <a:pt x="120781" y="469"/>
                  </a:lnTo>
                  <a:lnTo>
                    <a:pt x="113494" y="0"/>
                  </a:lnTo>
                  <a:close/>
                </a:path>
                <a:path w="299720" h="161925">
                  <a:moveTo>
                    <a:pt x="93186" y="79497"/>
                  </a:moveTo>
                  <a:lnTo>
                    <a:pt x="27881" y="105967"/>
                  </a:lnTo>
                  <a:lnTo>
                    <a:pt x="42194" y="141277"/>
                  </a:lnTo>
                  <a:lnTo>
                    <a:pt x="57021" y="135267"/>
                  </a:lnTo>
                  <a:lnTo>
                    <a:pt x="50115" y="135267"/>
                  </a:lnTo>
                  <a:lnTo>
                    <a:pt x="37753" y="104767"/>
                  </a:lnTo>
                  <a:lnTo>
                    <a:pt x="73670" y="104767"/>
                  </a:lnTo>
                  <a:lnTo>
                    <a:pt x="93186" y="79497"/>
                  </a:lnTo>
                  <a:close/>
                </a:path>
                <a:path w="299720" h="161925">
                  <a:moveTo>
                    <a:pt x="107497" y="114808"/>
                  </a:moveTo>
                  <a:lnTo>
                    <a:pt x="42194" y="141277"/>
                  </a:lnTo>
                  <a:lnTo>
                    <a:pt x="184648" y="141277"/>
                  </a:lnTo>
                  <a:lnTo>
                    <a:pt x="107497" y="114808"/>
                  </a:lnTo>
                  <a:close/>
                </a:path>
                <a:path w="299720" h="161925">
                  <a:moveTo>
                    <a:pt x="37753" y="104767"/>
                  </a:moveTo>
                  <a:lnTo>
                    <a:pt x="50115" y="135267"/>
                  </a:lnTo>
                  <a:lnTo>
                    <a:pt x="70077" y="109420"/>
                  </a:lnTo>
                  <a:lnTo>
                    <a:pt x="37753" y="104767"/>
                  </a:lnTo>
                  <a:close/>
                </a:path>
                <a:path w="299720" h="161925">
                  <a:moveTo>
                    <a:pt x="70077" y="109420"/>
                  </a:moveTo>
                  <a:lnTo>
                    <a:pt x="50115" y="135267"/>
                  </a:lnTo>
                  <a:lnTo>
                    <a:pt x="57021" y="135267"/>
                  </a:lnTo>
                  <a:lnTo>
                    <a:pt x="107497" y="114808"/>
                  </a:lnTo>
                  <a:lnTo>
                    <a:pt x="70077" y="109420"/>
                  </a:lnTo>
                  <a:close/>
                </a:path>
                <a:path w="299720" h="161925">
                  <a:moveTo>
                    <a:pt x="285344" y="1611"/>
                  </a:moveTo>
                  <a:lnTo>
                    <a:pt x="93186" y="79497"/>
                  </a:lnTo>
                  <a:lnTo>
                    <a:pt x="70077" y="109420"/>
                  </a:lnTo>
                  <a:lnTo>
                    <a:pt x="107497" y="114808"/>
                  </a:lnTo>
                  <a:lnTo>
                    <a:pt x="299656" y="36920"/>
                  </a:lnTo>
                  <a:lnTo>
                    <a:pt x="285344" y="1611"/>
                  </a:lnTo>
                  <a:close/>
                </a:path>
                <a:path w="299720" h="161925">
                  <a:moveTo>
                    <a:pt x="73670" y="104767"/>
                  </a:moveTo>
                  <a:lnTo>
                    <a:pt x="37753" y="104767"/>
                  </a:lnTo>
                  <a:lnTo>
                    <a:pt x="70077" y="109420"/>
                  </a:lnTo>
                  <a:lnTo>
                    <a:pt x="73670" y="104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8890" y="4074474"/>
              <a:ext cx="181744" cy="161117"/>
            </a:xfrm>
            <a:prstGeom prst="rect">
              <a:avLst/>
            </a:prstGeom>
          </p:spPr>
        </p:pic>
      </p:grpSp>
      <p:sp>
        <p:nvSpPr>
          <p:cNvPr id="40" name="object 40" descr=""/>
          <p:cNvSpPr txBox="1"/>
          <p:nvPr/>
        </p:nvSpPr>
        <p:spPr>
          <a:xfrm>
            <a:off x="7381496" y="3937507"/>
            <a:ext cx="304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"/>
                <a:cs typeface="Arial"/>
              </a:rPr>
              <a:t>Ref.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147426" y="4260595"/>
            <a:ext cx="540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Sample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736496" y="4586732"/>
            <a:ext cx="703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Inversion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7796319" y="4800870"/>
            <a:ext cx="1111250" cy="533400"/>
            <a:chOff x="7796319" y="4800870"/>
            <a:chExt cx="1111250" cy="533400"/>
          </a:xfrm>
        </p:grpSpPr>
        <p:sp>
          <p:nvSpPr>
            <p:cNvPr id="44" name="object 44" descr=""/>
            <p:cNvSpPr/>
            <p:nvPr/>
          </p:nvSpPr>
          <p:spPr>
            <a:xfrm>
              <a:off x="7796314" y="4800879"/>
              <a:ext cx="1111250" cy="533400"/>
            </a:xfrm>
            <a:custGeom>
              <a:avLst/>
              <a:gdLst/>
              <a:ahLst/>
              <a:cxnLst/>
              <a:rect l="l" t="t" r="r" b="b"/>
              <a:pathLst>
                <a:path w="1111250" h="533400">
                  <a:moveTo>
                    <a:pt x="1110907" y="361772"/>
                  </a:moveTo>
                  <a:lnTo>
                    <a:pt x="1108214" y="348424"/>
                  </a:lnTo>
                  <a:lnTo>
                    <a:pt x="1100874" y="337515"/>
                  </a:lnTo>
                  <a:lnTo>
                    <a:pt x="1089964" y="330174"/>
                  </a:lnTo>
                  <a:lnTo>
                    <a:pt x="1076617" y="327482"/>
                  </a:lnTo>
                  <a:lnTo>
                    <a:pt x="34290" y="327482"/>
                  </a:lnTo>
                  <a:lnTo>
                    <a:pt x="20942" y="330174"/>
                  </a:lnTo>
                  <a:lnTo>
                    <a:pt x="10045" y="337515"/>
                  </a:lnTo>
                  <a:lnTo>
                    <a:pt x="2692" y="348424"/>
                  </a:lnTo>
                  <a:lnTo>
                    <a:pt x="0" y="361772"/>
                  </a:lnTo>
                  <a:lnTo>
                    <a:pt x="0" y="498932"/>
                  </a:lnTo>
                  <a:lnTo>
                    <a:pt x="2692" y="512279"/>
                  </a:lnTo>
                  <a:lnTo>
                    <a:pt x="10045" y="523176"/>
                  </a:lnTo>
                  <a:lnTo>
                    <a:pt x="20942" y="530529"/>
                  </a:lnTo>
                  <a:lnTo>
                    <a:pt x="34290" y="533222"/>
                  </a:lnTo>
                  <a:lnTo>
                    <a:pt x="1076617" y="533222"/>
                  </a:lnTo>
                  <a:lnTo>
                    <a:pt x="1089964" y="530529"/>
                  </a:lnTo>
                  <a:lnTo>
                    <a:pt x="1100874" y="523176"/>
                  </a:lnTo>
                  <a:lnTo>
                    <a:pt x="1108214" y="512279"/>
                  </a:lnTo>
                  <a:lnTo>
                    <a:pt x="1110907" y="498932"/>
                  </a:lnTo>
                  <a:lnTo>
                    <a:pt x="1110907" y="361772"/>
                  </a:lnTo>
                  <a:close/>
                </a:path>
                <a:path w="1111250" h="533400">
                  <a:moveTo>
                    <a:pt x="1110907" y="34290"/>
                  </a:moveTo>
                  <a:lnTo>
                    <a:pt x="1108214" y="20942"/>
                  </a:lnTo>
                  <a:lnTo>
                    <a:pt x="1100874" y="10045"/>
                  </a:lnTo>
                  <a:lnTo>
                    <a:pt x="1089964" y="2692"/>
                  </a:lnTo>
                  <a:lnTo>
                    <a:pt x="1076617" y="0"/>
                  </a:lnTo>
                  <a:lnTo>
                    <a:pt x="34290" y="0"/>
                  </a:lnTo>
                  <a:lnTo>
                    <a:pt x="20942" y="2692"/>
                  </a:lnTo>
                  <a:lnTo>
                    <a:pt x="10045" y="10045"/>
                  </a:lnTo>
                  <a:lnTo>
                    <a:pt x="2692" y="20942"/>
                  </a:lnTo>
                  <a:lnTo>
                    <a:pt x="0" y="34290"/>
                  </a:lnTo>
                  <a:lnTo>
                    <a:pt x="0" y="171450"/>
                  </a:lnTo>
                  <a:lnTo>
                    <a:pt x="2692" y="184797"/>
                  </a:lnTo>
                  <a:lnTo>
                    <a:pt x="10045" y="195694"/>
                  </a:lnTo>
                  <a:lnTo>
                    <a:pt x="20942" y="203047"/>
                  </a:lnTo>
                  <a:lnTo>
                    <a:pt x="34290" y="205740"/>
                  </a:lnTo>
                  <a:lnTo>
                    <a:pt x="1076617" y="205740"/>
                  </a:lnTo>
                  <a:lnTo>
                    <a:pt x="1089964" y="203047"/>
                  </a:lnTo>
                  <a:lnTo>
                    <a:pt x="1100874" y="195694"/>
                  </a:lnTo>
                  <a:lnTo>
                    <a:pt x="1108214" y="184797"/>
                  </a:lnTo>
                  <a:lnTo>
                    <a:pt x="1110907" y="171450"/>
                  </a:lnTo>
                  <a:lnTo>
                    <a:pt x="1110907" y="3429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120668" y="4800870"/>
              <a:ext cx="231775" cy="205740"/>
            </a:xfrm>
            <a:custGeom>
              <a:avLst/>
              <a:gdLst/>
              <a:ahLst/>
              <a:cxnLst/>
              <a:rect l="l" t="t" r="r" b="b"/>
              <a:pathLst>
                <a:path w="231775" h="205739">
                  <a:moveTo>
                    <a:pt x="231439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231439" y="205740"/>
                  </a:lnTo>
                  <a:lnTo>
                    <a:pt x="23143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115313" y="4976431"/>
              <a:ext cx="249554" cy="159385"/>
            </a:xfrm>
            <a:custGeom>
              <a:avLst/>
              <a:gdLst/>
              <a:ahLst/>
              <a:cxnLst/>
              <a:rect l="l" t="t" r="r" b="b"/>
              <a:pathLst>
                <a:path w="249554" h="159385">
                  <a:moveTo>
                    <a:pt x="249542" y="47066"/>
                  </a:moveTo>
                  <a:lnTo>
                    <a:pt x="231889" y="13296"/>
                  </a:lnTo>
                  <a:lnTo>
                    <a:pt x="173393" y="43878"/>
                  </a:lnTo>
                  <a:lnTo>
                    <a:pt x="152882" y="9182"/>
                  </a:lnTo>
                  <a:lnTo>
                    <a:pt x="147828" y="3568"/>
                  </a:lnTo>
                  <a:lnTo>
                    <a:pt x="141224" y="431"/>
                  </a:lnTo>
                  <a:lnTo>
                    <a:pt x="139573" y="342"/>
                  </a:lnTo>
                  <a:lnTo>
                    <a:pt x="139573" y="61544"/>
                  </a:lnTo>
                  <a:lnTo>
                    <a:pt x="133019" y="64973"/>
                  </a:lnTo>
                  <a:lnTo>
                    <a:pt x="133019" y="115100"/>
                  </a:lnTo>
                  <a:lnTo>
                    <a:pt x="118833" y="115379"/>
                  </a:lnTo>
                  <a:lnTo>
                    <a:pt x="126403" y="111417"/>
                  </a:lnTo>
                  <a:lnTo>
                    <a:pt x="133019" y="115100"/>
                  </a:lnTo>
                  <a:lnTo>
                    <a:pt x="133019" y="64973"/>
                  </a:lnTo>
                  <a:lnTo>
                    <a:pt x="126987" y="68122"/>
                  </a:lnTo>
                  <a:lnTo>
                    <a:pt x="111747" y="59626"/>
                  </a:lnTo>
                  <a:lnTo>
                    <a:pt x="125501" y="37731"/>
                  </a:lnTo>
                  <a:lnTo>
                    <a:pt x="139573" y="61544"/>
                  </a:lnTo>
                  <a:lnTo>
                    <a:pt x="139573" y="342"/>
                  </a:lnTo>
                  <a:lnTo>
                    <a:pt x="133934" y="0"/>
                  </a:lnTo>
                  <a:lnTo>
                    <a:pt x="126796" y="2489"/>
                  </a:lnTo>
                  <a:lnTo>
                    <a:pt x="123329" y="5600"/>
                  </a:lnTo>
                  <a:lnTo>
                    <a:pt x="116179" y="2832"/>
                  </a:lnTo>
                  <a:lnTo>
                    <a:pt x="108877" y="3073"/>
                  </a:lnTo>
                  <a:lnTo>
                    <a:pt x="102196" y="6019"/>
                  </a:lnTo>
                  <a:lnTo>
                    <a:pt x="96989" y="11506"/>
                  </a:lnTo>
                  <a:lnTo>
                    <a:pt x="78422" y="41046"/>
                  </a:lnTo>
                  <a:lnTo>
                    <a:pt x="18554" y="7645"/>
                  </a:lnTo>
                  <a:lnTo>
                    <a:pt x="0" y="40919"/>
                  </a:lnTo>
                  <a:lnTo>
                    <a:pt x="58127" y="73342"/>
                  </a:lnTo>
                  <a:lnTo>
                    <a:pt x="9194" y="151193"/>
                  </a:lnTo>
                  <a:lnTo>
                    <a:pt x="69786" y="154012"/>
                  </a:lnTo>
                  <a:lnTo>
                    <a:pt x="71920" y="154393"/>
                  </a:lnTo>
                  <a:lnTo>
                    <a:pt x="76250" y="154317"/>
                  </a:lnTo>
                  <a:lnTo>
                    <a:pt x="174002" y="158851"/>
                  </a:lnTo>
                  <a:lnTo>
                    <a:pt x="181470" y="157708"/>
                  </a:lnTo>
                  <a:lnTo>
                    <a:pt x="187718" y="153911"/>
                  </a:lnTo>
                  <a:lnTo>
                    <a:pt x="189039" y="152133"/>
                  </a:lnTo>
                  <a:lnTo>
                    <a:pt x="236867" y="151193"/>
                  </a:lnTo>
                  <a:lnTo>
                    <a:pt x="235813" y="149415"/>
                  </a:lnTo>
                  <a:lnTo>
                    <a:pt x="192811" y="76720"/>
                  </a:lnTo>
                  <a:lnTo>
                    <a:pt x="249542" y="47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120668" y="5128351"/>
              <a:ext cx="231775" cy="205740"/>
            </a:xfrm>
            <a:custGeom>
              <a:avLst/>
              <a:gdLst/>
              <a:ahLst/>
              <a:cxnLst/>
              <a:rect l="l" t="t" r="r" b="b"/>
              <a:pathLst>
                <a:path w="231775" h="205739">
                  <a:moveTo>
                    <a:pt x="231439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231439" y="205740"/>
                  </a:lnTo>
                  <a:lnTo>
                    <a:pt x="23143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7381496" y="4827523"/>
            <a:ext cx="304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"/>
                <a:cs typeface="Arial"/>
              </a:rPr>
              <a:t>Ref.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3809" y="6486433"/>
            <a:ext cx="1841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33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147426" y="5153659"/>
            <a:ext cx="540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Sample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92350" y="593343"/>
            <a:ext cx="4556760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SV</a:t>
            </a:r>
            <a:r>
              <a:rPr dirty="0" sz="3100" spc="13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Discovery</a:t>
            </a:r>
            <a:r>
              <a:rPr dirty="0" sz="3100" spc="13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from</a:t>
            </a:r>
            <a:r>
              <a:rPr dirty="0" sz="3100" spc="15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spc="-25" b="1">
                <a:solidFill>
                  <a:srgbClr val="181818"/>
                </a:solidFill>
                <a:latin typeface="Arial"/>
                <a:cs typeface="Arial"/>
              </a:rPr>
              <a:t>NGS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889250" y="3402012"/>
            <a:ext cx="4419600" cy="952500"/>
            <a:chOff x="2889250" y="3402012"/>
            <a:chExt cx="4419600" cy="952500"/>
          </a:xfrm>
        </p:grpSpPr>
        <p:sp>
          <p:nvSpPr>
            <p:cNvPr id="11" name="object 11" descr=""/>
            <p:cNvSpPr/>
            <p:nvPr/>
          </p:nvSpPr>
          <p:spPr>
            <a:xfrm>
              <a:off x="6324600" y="4348162"/>
              <a:ext cx="977900" cy="0"/>
            </a:xfrm>
            <a:custGeom>
              <a:avLst/>
              <a:gdLst/>
              <a:ahLst/>
              <a:cxnLst/>
              <a:rect l="l" t="t" r="r" b="b"/>
              <a:pathLst>
                <a:path w="977900" h="0">
                  <a:moveTo>
                    <a:pt x="0" y="0"/>
                  </a:moveTo>
                  <a:lnTo>
                    <a:pt x="977899" y="0"/>
                  </a:lnTo>
                </a:path>
              </a:pathLst>
            </a:custGeom>
            <a:ln w="12701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95600" y="3700462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 h="0">
                  <a:moveTo>
                    <a:pt x="0" y="0"/>
                  </a:moveTo>
                  <a:lnTo>
                    <a:pt x="533400" y="1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76600" y="3408362"/>
              <a:ext cx="1524000" cy="0"/>
            </a:xfrm>
            <a:custGeom>
              <a:avLst/>
              <a:gdLst/>
              <a:ahLst/>
              <a:cxnLst/>
              <a:rect l="l" t="t" r="r" b="b"/>
              <a:pathLst>
                <a:path w="1524000" h="0">
                  <a:moveTo>
                    <a:pt x="0" y="0"/>
                  </a:moveTo>
                  <a:lnTo>
                    <a:pt x="1524000" y="1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364739" y="2439415"/>
            <a:ext cx="695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Calibri"/>
                <a:cs typeface="Calibri"/>
              </a:rPr>
              <a:t>f</a:t>
            </a:r>
            <a:r>
              <a:rPr dirty="0" sz="900" spc="-10">
                <a:latin typeface="Calibri"/>
                <a:cs typeface="Calibri"/>
              </a:rPr>
              <a:t>r</a:t>
            </a:r>
            <a:r>
              <a:rPr dirty="0" sz="900" spc="-425">
                <a:latin typeface="Calibri"/>
                <a:cs typeface="Calibri"/>
              </a:rPr>
              <a:t>a</a:t>
            </a:r>
            <a:r>
              <a:rPr dirty="0" sz="900" spc="-10">
                <a:latin typeface="Calibri"/>
                <a:cs typeface="Calibri"/>
              </a:rPr>
              <a:t>s</a:t>
            </a:r>
            <a:r>
              <a:rPr dirty="0" sz="900" spc="-395">
                <a:latin typeface="Calibri"/>
                <a:cs typeface="Calibri"/>
              </a:rPr>
              <a:t>e</a:t>
            </a:r>
            <a:r>
              <a:rPr dirty="0" sz="900" spc="-45">
                <a:latin typeface="Calibri"/>
                <a:cs typeface="Calibri"/>
              </a:rPr>
              <a:t>g</a:t>
            </a:r>
            <a:r>
              <a:rPr dirty="0" sz="900" spc="-440">
                <a:latin typeface="Calibri"/>
                <a:cs typeface="Calibri"/>
              </a:rPr>
              <a:t>q</a:t>
            </a:r>
            <a:r>
              <a:rPr dirty="0" sz="900" spc="-290">
                <a:latin typeface="Calibri"/>
                <a:cs typeface="Calibri"/>
              </a:rPr>
              <a:t>m</a:t>
            </a:r>
            <a:r>
              <a:rPr dirty="0" sz="900" spc="-190">
                <a:latin typeface="Calibri"/>
                <a:cs typeface="Calibri"/>
              </a:rPr>
              <a:t>u</a:t>
            </a:r>
            <a:r>
              <a:rPr dirty="0" sz="900" spc="-270">
                <a:latin typeface="Calibri"/>
                <a:cs typeface="Calibri"/>
              </a:rPr>
              <a:t>e</a:t>
            </a:r>
            <a:r>
              <a:rPr dirty="0" sz="900" spc="-190">
                <a:latin typeface="Calibri"/>
                <a:cs typeface="Calibri"/>
              </a:rPr>
              <a:t>e</a:t>
            </a:r>
            <a:r>
              <a:rPr dirty="0" sz="900" spc="-295">
                <a:latin typeface="Calibri"/>
                <a:cs typeface="Calibri"/>
              </a:rPr>
              <a:t>n</a:t>
            </a:r>
            <a:r>
              <a:rPr dirty="0" sz="900" spc="-190">
                <a:latin typeface="Calibri"/>
                <a:cs typeface="Calibri"/>
              </a:rPr>
              <a:t>n</a:t>
            </a:r>
            <a:r>
              <a:rPr dirty="0" sz="900" spc="-120">
                <a:latin typeface="Calibri"/>
                <a:cs typeface="Calibri"/>
              </a:rPr>
              <a:t>t</a:t>
            </a:r>
            <a:r>
              <a:rPr dirty="0" sz="900" spc="-275">
                <a:latin typeface="Calibri"/>
                <a:cs typeface="Calibri"/>
              </a:rPr>
              <a:t>c</a:t>
            </a:r>
            <a:r>
              <a:rPr dirty="0" sz="900" spc="-175">
                <a:latin typeface="Calibri"/>
                <a:cs typeface="Calibri"/>
              </a:rPr>
              <a:t>a</a:t>
            </a:r>
            <a:r>
              <a:rPr dirty="0" sz="900" spc="-50">
                <a:latin typeface="Calibri"/>
                <a:cs typeface="Calibri"/>
              </a:rPr>
              <a:t>i</a:t>
            </a:r>
            <a:r>
              <a:rPr dirty="0" sz="900" spc="-260">
                <a:latin typeface="Calibri"/>
                <a:cs typeface="Calibri"/>
              </a:rPr>
              <a:t>t</a:t>
            </a:r>
            <a:r>
              <a:rPr dirty="0" sz="900" spc="-229">
                <a:latin typeface="Calibri"/>
                <a:cs typeface="Calibri"/>
              </a:rPr>
              <a:t>n</a:t>
            </a:r>
            <a:r>
              <a:rPr dirty="0" sz="900">
                <a:latin typeface="Calibri"/>
                <a:cs typeface="Calibri"/>
              </a:rPr>
              <a:t>i</a:t>
            </a:r>
            <a:r>
              <a:rPr dirty="0" sz="900" spc="-470">
                <a:latin typeface="Calibri"/>
                <a:cs typeface="Calibri"/>
              </a:rPr>
              <a:t>o</a:t>
            </a:r>
            <a:r>
              <a:rPr dirty="0" sz="900" spc="35">
                <a:latin typeface="Calibri"/>
                <a:cs typeface="Calibri"/>
              </a:rPr>
              <a:t>g</a:t>
            </a:r>
            <a:r>
              <a:rPr dirty="0" sz="900" spc="-5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339850" y="2252662"/>
            <a:ext cx="7359650" cy="1397000"/>
            <a:chOff x="1339850" y="2252662"/>
            <a:chExt cx="7359650" cy="1397000"/>
          </a:xfrm>
        </p:grpSpPr>
        <p:sp>
          <p:nvSpPr>
            <p:cNvPr id="16" name="object 16" descr=""/>
            <p:cNvSpPr/>
            <p:nvPr/>
          </p:nvSpPr>
          <p:spPr>
            <a:xfrm>
              <a:off x="3505200" y="2951162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 h="0">
                  <a:moveTo>
                    <a:pt x="0" y="0"/>
                  </a:moveTo>
                  <a:lnTo>
                    <a:pt x="990600" y="1"/>
                  </a:lnTo>
                </a:path>
              </a:pathLst>
            </a:custGeom>
            <a:ln w="127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71600" y="2265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71600" y="2265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286000" y="2265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286000" y="2265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71600" y="2951162"/>
              <a:ext cx="2133600" cy="0"/>
            </a:xfrm>
            <a:custGeom>
              <a:avLst/>
              <a:gdLst/>
              <a:ahLst/>
              <a:cxnLst/>
              <a:rect l="l" t="t" r="r" b="b"/>
              <a:pathLst>
                <a:path w="2133600" h="0">
                  <a:moveTo>
                    <a:pt x="0" y="0"/>
                  </a:moveTo>
                  <a:lnTo>
                    <a:pt x="2133600" y="1"/>
                  </a:lnTo>
                </a:path>
              </a:pathLst>
            </a:custGeom>
            <a:ln w="635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76400" y="3408362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 h="0">
                  <a:moveTo>
                    <a:pt x="0" y="0"/>
                  </a:moveTo>
                  <a:lnTo>
                    <a:pt x="609600" y="1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495800" y="2951162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 h="0">
                  <a:moveTo>
                    <a:pt x="0" y="0"/>
                  </a:moveTo>
                  <a:lnTo>
                    <a:pt x="533400" y="1"/>
                  </a:lnTo>
                </a:path>
              </a:pathLst>
            </a:custGeom>
            <a:ln w="635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590800" y="28749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w="0" h="152400">
                  <a:moveTo>
                    <a:pt x="0" y="152400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71600" y="28749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w="0" h="152400">
                  <a:moveTo>
                    <a:pt x="0" y="152400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71599" y="2951161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 h="0">
                  <a:moveTo>
                    <a:pt x="1219200" y="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71600" y="3484562"/>
              <a:ext cx="7315200" cy="152400"/>
            </a:xfrm>
            <a:custGeom>
              <a:avLst/>
              <a:gdLst/>
              <a:ahLst/>
              <a:cxnLst/>
              <a:rect l="l" t="t" r="r" b="b"/>
              <a:pathLst>
                <a:path w="7315200" h="152400">
                  <a:moveTo>
                    <a:pt x="7315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7315200" y="152400"/>
                  </a:lnTo>
                  <a:lnTo>
                    <a:pt x="7315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71600" y="3484562"/>
              <a:ext cx="7315200" cy="152400"/>
            </a:xfrm>
            <a:custGeom>
              <a:avLst/>
              <a:gdLst/>
              <a:ahLst/>
              <a:cxnLst/>
              <a:rect l="l" t="t" r="r" b="b"/>
              <a:pathLst>
                <a:path w="7315200" h="152400">
                  <a:moveTo>
                    <a:pt x="0" y="0"/>
                  </a:moveTo>
                  <a:lnTo>
                    <a:pt x="7315200" y="0"/>
                  </a:lnTo>
                  <a:lnTo>
                    <a:pt x="73152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1831339" y="1073403"/>
            <a:ext cx="1636395" cy="936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1D1D1D"/>
                </a:solidFill>
                <a:latin typeface="Arial"/>
                <a:cs typeface="Arial"/>
              </a:rPr>
              <a:t>Deletions</a:t>
            </a:r>
            <a:endParaRPr sz="2800">
              <a:latin typeface="Arial"/>
              <a:cs typeface="Arial"/>
            </a:endParaRPr>
          </a:p>
          <a:p>
            <a:pPr marL="552450">
              <a:lnSpc>
                <a:spcPct val="100000"/>
              </a:lnSpc>
              <a:spcBef>
                <a:spcPts val="2490"/>
              </a:spcBef>
            </a:pPr>
            <a:r>
              <a:rPr dirty="0" u="dash" sz="1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Read</a:t>
            </a:r>
            <a:r>
              <a:rPr dirty="0" u="dash" sz="11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dash" sz="1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Pair</a:t>
            </a:r>
            <a:r>
              <a:rPr dirty="0" u="dash" sz="11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dash" sz="11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Mapping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736340" y="2972815"/>
            <a:ext cx="4127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deletion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450339" y="3656076"/>
            <a:ext cx="78740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Calibri"/>
                <a:cs typeface="Calibri"/>
              </a:rPr>
              <a:t>reference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genome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450339" y="2970276"/>
            <a:ext cx="6845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Calibri"/>
                <a:cs typeface="Calibri"/>
              </a:rPr>
              <a:t>sample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genome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416050" y="2252662"/>
            <a:ext cx="7302500" cy="1936750"/>
            <a:chOff x="1416050" y="2252662"/>
            <a:chExt cx="7302500" cy="1936750"/>
          </a:xfrm>
        </p:grpSpPr>
        <p:sp>
          <p:nvSpPr>
            <p:cNvPr id="34" name="object 34" descr=""/>
            <p:cNvSpPr/>
            <p:nvPr/>
          </p:nvSpPr>
          <p:spPr>
            <a:xfrm>
              <a:off x="2590800" y="2649538"/>
              <a:ext cx="139700" cy="149225"/>
            </a:xfrm>
            <a:custGeom>
              <a:avLst/>
              <a:gdLst/>
              <a:ahLst/>
              <a:cxnLst/>
              <a:rect l="l" t="t" r="r" b="b"/>
              <a:pathLst>
                <a:path w="139700" h="149225">
                  <a:moveTo>
                    <a:pt x="139700" y="0"/>
                  </a:moveTo>
                  <a:lnTo>
                    <a:pt x="0" y="1492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667000" y="2341562"/>
              <a:ext cx="82550" cy="76200"/>
            </a:xfrm>
            <a:custGeom>
              <a:avLst/>
              <a:gdLst/>
              <a:ahLst/>
              <a:cxnLst/>
              <a:rect l="l" t="t" r="r" b="b"/>
              <a:pathLst>
                <a:path w="82550" h="76200">
                  <a:moveTo>
                    <a:pt x="8255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981200" y="3219450"/>
              <a:ext cx="228600" cy="113030"/>
            </a:xfrm>
            <a:custGeom>
              <a:avLst/>
              <a:gdLst/>
              <a:ahLst/>
              <a:cxnLst/>
              <a:rect l="l" t="t" r="r" b="b"/>
              <a:pathLst>
                <a:path w="228600" h="113029">
                  <a:moveTo>
                    <a:pt x="228600" y="0"/>
                  </a:moveTo>
                  <a:lnTo>
                    <a:pt x="0" y="1127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029200" y="28749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w="0" h="152400">
                  <a:moveTo>
                    <a:pt x="0" y="152400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895600" y="28749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w="0" h="152400">
                  <a:moveTo>
                    <a:pt x="0" y="152400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730500" y="2649538"/>
              <a:ext cx="165100" cy="149225"/>
            </a:xfrm>
            <a:custGeom>
              <a:avLst/>
              <a:gdLst/>
              <a:ahLst/>
              <a:cxnLst/>
              <a:rect l="l" t="t" r="r" b="b"/>
              <a:pathLst>
                <a:path w="165100" h="149225">
                  <a:moveTo>
                    <a:pt x="0" y="0"/>
                  </a:moveTo>
                  <a:lnTo>
                    <a:pt x="165100" y="1492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895600" y="2951161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 h="0">
                  <a:moveTo>
                    <a:pt x="609600" y="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495800" y="2951161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 h="0">
                  <a:moveTo>
                    <a:pt x="533400" y="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352800" y="2265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352800" y="2265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191000" y="2265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191000" y="2265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730500" y="2341562"/>
              <a:ext cx="469900" cy="76200"/>
            </a:xfrm>
            <a:custGeom>
              <a:avLst/>
              <a:gdLst/>
              <a:ahLst/>
              <a:cxnLst/>
              <a:rect l="l" t="t" r="r" b="b"/>
              <a:pathLst>
                <a:path w="469900" h="76200">
                  <a:moveTo>
                    <a:pt x="0" y="76200"/>
                  </a:moveTo>
                  <a:lnTo>
                    <a:pt x="469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038600" y="3219450"/>
              <a:ext cx="228600" cy="113030"/>
            </a:xfrm>
            <a:custGeom>
              <a:avLst/>
              <a:gdLst/>
              <a:ahLst/>
              <a:cxnLst/>
              <a:rect l="l" t="t" r="r" b="b"/>
              <a:pathLst>
                <a:path w="228600" h="113029">
                  <a:moveTo>
                    <a:pt x="228600" y="0"/>
                  </a:moveTo>
                  <a:lnTo>
                    <a:pt x="0" y="1127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029200" y="2951162"/>
              <a:ext cx="1295400" cy="0"/>
            </a:xfrm>
            <a:custGeom>
              <a:avLst/>
              <a:gdLst/>
              <a:ahLst/>
              <a:cxnLst/>
              <a:rect l="l" t="t" r="r" b="b"/>
              <a:pathLst>
                <a:path w="1295400" h="0">
                  <a:moveTo>
                    <a:pt x="0" y="0"/>
                  </a:moveTo>
                  <a:lnTo>
                    <a:pt x="1295400" y="1"/>
                  </a:lnTo>
                </a:path>
              </a:pathLst>
            </a:custGeom>
            <a:ln w="635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315200" y="2951162"/>
              <a:ext cx="1371600" cy="0"/>
            </a:xfrm>
            <a:custGeom>
              <a:avLst/>
              <a:gdLst/>
              <a:ahLst/>
              <a:cxnLst/>
              <a:rect l="l" t="t" r="r" b="b"/>
              <a:pathLst>
                <a:path w="1371600" h="0">
                  <a:moveTo>
                    <a:pt x="0" y="0"/>
                  </a:moveTo>
                  <a:lnTo>
                    <a:pt x="1371600" y="1"/>
                  </a:lnTo>
                </a:path>
              </a:pathLst>
            </a:custGeom>
            <a:ln w="635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324600" y="2951162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 h="0">
                  <a:moveTo>
                    <a:pt x="0" y="0"/>
                  </a:moveTo>
                  <a:lnTo>
                    <a:pt x="990600" y="1"/>
                  </a:lnTo>
                </a:path>
              </a:pathLst>
            </a:custGeom>
            <a:ln w="127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0292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0292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5626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5626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3152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3152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8486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8486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4102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4102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9436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9436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7724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7724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83058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3058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0292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0292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5626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55626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3914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3914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9248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79248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5486400" y="2798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5486400" y="2798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019800" y="2798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019800" y="2798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5486400" y="24939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486400" y="24939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019800" y="24939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019800" y="24939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7467600" y="2798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7467600" y="2798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8001000" y="2798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8001000" y="2798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029200" y="2646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029200" y="2646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562600" y="2646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562600" y="2646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7848600" y="2646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7848600" y="2646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8382000" y="2646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8382000" y="2646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7315200" y="24939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7315200" y="24939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7848600" y="24939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848600" y="24939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59436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59436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64770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6477000" y="33321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67056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67056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72390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239000" y="31797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2484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62484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67818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781800" y="30273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5029200" y="23415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5029200" y="23415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5562600" y="23415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5562600" y="23415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7848600" y="23415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7848600" y="23415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8382000" y="23415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8382000" y="23415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447800" y="4157662"/>
              <a:ext cx="2133600" cy="0"/>
            </a:xfrm>
            <a:custGeom>
              <a:avLst/>
              <a:gdLst/>
              <a:ahLst/>
              <a:cxnLst/>
              <a:rect l="l" t="t" r="r" b="b"/>
              <a:pathLst>
                <a:path w="2133600" h="0">
                  <a:moveTo>
                    <a:pt x="0" y="0"/>
                  </a:moveTo>
                  <a:lnTo>
                    <a:pt x="2133600" y="1"/>
                  </a:lnTo>
                </a:path>
              </a:pathLst>
            </a:custGeom>
            <a:ln w="635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3581400" y="4156075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 h="0">
                  <a:moveTo>
                    <a:pt x="0" y="0"/>
                  </a:moveTo>
                  <a:lnTo>
                    <a:pt x="990600" y="1"/>
                  </a:lnTo>
                </a:path>
              </a:pathLst>
            </a:custGeom>
            <a:ln w="127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 descr=""/>
          <p:cNvSpPr txBox="1"/>
          <p:nvPr/>
        </p:nvSpPr>
        <p:spPr>
          <a:xfrm>
            <a:off x="2288539" y="3125215"/>
            <a:ext cx="4527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expected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4345940" y="3125215"/>
            <a:ext cx="535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&gt;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expected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6327140" y="1816608"/>
            <a:ext cx="11785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Read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Depth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Analysis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2380614" y="5550408"/>
            <a:ext cx="12045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Split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Read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Alignment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3812540" y="4176776"/>
            <a:ext cx="4127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deletion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26" name="object 126" descr=""/>
          <p:cNvGrpSpPr/>
          <p:nvPr/>
        </p:nvGrpSpPr>
        <p:grpSpPr>
          <a:xfrm>
            <a:off x="2197100" y="4068762"/>
            <a:ext cx="2863850" cy="1085850"/>
            <a:chOff x="2197100" y="4068762"/>
            <a:chExt cx="2863850" cy="1085850"/>
          </a:xfrm>
        </p:grpSpPr>
        <p:sp>
          <p:nvSpPr>
            <p:cNvPr id="127" name="object 127" descr=""/>
            <p:cNvSpPr/>
            <p:nvPr/>
          </p:nvSpPr>
          <p:spPr>
            <a:xfrm>
              <a:off x="4495800" y="4157662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 h="0">
                  <a:moveTo>
                    <a:pt x="0" y="0"/>
                  </a:moveTo>
                  <a:lnTo>
                    <a:pt x="533400" y="1"/>
                  </a:lnTo>
                </a:path>
              </a:pathLst>
            </a:custGeom>
            <a:ln w="635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4648200" y="40814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w="0" h="152400">
                  <a:moveTo>
                    <a:pt x="0" y="152400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2209800" y="4081462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w="0" h="152400">
                  <a:moveTo>
                    <a:pt x="0" y="152400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2209800" y="4157661"/>
              <a:ext cx="1371600" cy="0"/>
            </a:xfrm>
            <a:custGeom>
              <a:avLst/>
              <a:gdLst/>
              <a:ahLst/>
              <a:cxnLst/>
              <a:rect l="l" t="t" r="r" b="b"/>
              <a:pathLst>
                <a:path w="1371600" h="0">
                  <a:moveTo>
                    <a:pt x="1371600" y="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4495800" y="4157661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 h="0">
                  <a:moveTo>
                    <a:pt x="152400" y="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2743200" y="506571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2743200" y="506571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6675" y="5053012"/>
              <a:ext cx="177800" cy="101600"/>
            </a:xfrm>
            <a:prstGeom prst="rect">
              <a:avLst/>
            </a:prstGeom>
          </p:spPr>
        </p:pic>
        <p:sp>
          <p:nvSpPr>
            <p:cNvPr id="135" name="object 135" descr=""/>
            <p:cNvSpPr/>
            <p:nvPr/>
          </p:nvSpPr>
          <p:spPr>
            <a:xfrm>
              <a:off x="2362200" y="4310062"/>
              <a:ext cx="368300" cy="227329"/>
            </a:xfrm>
            <a:custGeom>
              <a:avLst/>
              <a:gdLst/>
              <a:ahLst/>
              <a:cxnLst/>
              <a:rect l="l" t="t" r="r" b="b"/>
              <a:pathLst>
                <a:path w="368300" h="227329">
                  <a:moveTo>
                    <a:pt x="0" y="0"/>
                  </a:moveTo>
                  <a:lnTo>
                    <a:pt x="368300" y="22701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 descr=""/>
          <p:cNvSpPr txBox="1"/>
          <p:nvPr/>
        </p:nvSpPr>
        <p:spPr>
          <a:xfrm>
            <a:off x="1450339" y="4177284"/>
            <a:ext cx="6845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Calibri"/>
                <a:cs typeface="Calibri"/>
              </a:rPr>
              <a:t>sample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genome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2364739" y="4557776"/>
            <a:ext cx="695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85">
                <a:latin typeface="Calibri"/>
                <a:cs typeface="Calibri"/>
              </a:rPr>
              <a:t>fsreaqgumeenncitnagtion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38" name="object 138" descr=""/>
          <p:cNvGrpSpPr/>
          <p:nvPr/>
        </p:nvGrpSpPr>
        <p:grpSpPr>
          <a:xfrm>
            <a:off x="2724150" y="4760912"/>
            <a:ext cx="1482725" cy="393700"/>
            <a:chOff x="2724150" y="4760912"/>
            <a:chExt cx="1482725" cy="393700"/>
          </a:xfrm>
        </p:grpSpPr>
        <p:sp>
          <p:nvSpPr>
            <p:cNvPr id="139" name="object 139" descr=""/>
            <p:cNvSpPr/>
            <p:nvPr/>
          </p:nvSpPr>
          <p:spPr>
            <a:xfrm>
              <a:off x="2730500" y="4767262"/>
              <a:ext cx="165100" cy="228600"/>
            </a:xfrm>
            <a:custGeom>
              <a:avLst/>
              <a:gdLst/>
              <a:ahLst/>
              <a:cxnLst/>
              <a:rect l="l" t="t" r="r" b="b"/>
              <a:pathLst>
                <a:path w="165100" h="228600">
                  <a:moveTo>
                    <a:pt x="0" y="0"/>
                  </a:moveTo>
                  <a:lnTo>
                    <a:pt x="165100" y="228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3886200" y="506571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3886200" y="506571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4038600" y="5086350"/>
              <a:ext cx="155575" cy="36830"/>
            </a:xfrm>
            <a:custGeom>
              <a:avLst/>
              <a:gdLst/>
              <a:ahLst/>
              <a:cxnLst/>
              <a:rect l="l" t="t" r="r" b="b"/>
              <a:pathLst>
                <a:path w="155575" h="36829">
                  <a:moveTo>
                    <a:pt x="0" y="0"/>
                  </a:moveTo>
                  <a:lnTo>
                    <a:pt x="155575" y="0"/>
                  </a:lnTo>
                  <a:lnTo>
                    <a:pt x="155575" y="36513"/>
                  </a:lnTo>
                  <a:lnTo>
                    <a:pt x="0" y="365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 descr=""/>
          <p:cNvSpPr txBox="1"/>
          <p:nvPr/>
        </p:nvSpPr>
        <p:spPr>
          <a:xfrm>
            <a:off x="3583940" y="3795776"/>
            <a:ext cx="851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exact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breakpoints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4" name="object 144" descr=""/>
          <p:cNvGrpSpPr/>
          <p:nvPr/>
        </p:nvGrpSpPr>
        <p:grpSpPr>
          <a:xfrm>
            <a:off x="3727450" y="3694112"/>
            <a:ext cx="4959350" cy="1085850"/>
            <a:chOff x="3727450" y="3694112"/>
            <a:chExt cx="4959350" cy="1085850"/>
          </a:xfrm>
        </p:grpSpPr>
        <p:sp>
          <p:nvSpPr>
            <p:cNvPr id="145" name="object 145" descr=""/>
            <p:cNvSpPr/>
            <p:nvPr/>
          </p:nvSpPr>
          <p:spPr>
            <a:xfrm>
              <a:off x="3679826" y="3700462"/>
              <a:ext cx="370205" cy="76200"/>
            </a:xfrm>
            <a:custGeom>
              <a:avLst/>
              <a:gdLst/>
              <a:ahLst/>
              <a:cxnLst/>
              <a:rect l="l" t="t" r="r" b="b"/>
              <a:pathLst>
                <a:path w="370204" h="76200">
                  <a:moveTo>
                    <a:pt x="369887" y="76200"/>
                  </a:moveTo>
                  <a:lnTo>
                    <a:pt x="53974" y="0"/>
                  </a:lnTo>
                </a:path>
                <a:path w="370204" h="76200">
                  <a:moveTo>
                    <a:pt x="369887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5029200" y="4157662"/>
              <a:ext cx="1295400" cy="0"/>
            </a:xfrm>
            <a:custGeom>
              <a:avLst/>
              <a:gdLst/>
              <a:ahLst/>
              <a:cxnLst/>
              <a:rect l="l" t="t" r="r" b="b"/>
              <a:pathLst>
                <a:path w="1295400" h="0">
                  <a:moveTo>
                    <a:pt x="0" y="0"/>
                  </a:moveTo>
                  <a:lnTo>
                    <a:pt x="1295400" y="1"/>
                  </a:lnTo>
                </a:path>
              </a:pathLst>
            </a:custGeom>
            <a:ln w="635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7315200" y="4157662"/>
              <a:ext cx="1371600" cy="0"/>
            </a:xfrm>
            <a:custGeom>
              <a:avLst/>
              <a:gdLst/>
              <a:ahLst/>
              <a:cxnLst/>
              <a:rect l="l" t="t" r="r" b="b"/>
              <a:pathLst>
                <a:path w="1371600" h="0">
                  <a:moveTo>
                    <a:pt x="0" y="0"/>
                  </a:moveTo>
                  <a:lnTo>
                    <a:pt x="1371600" y="1"/>
                  </a:lnTo>
                </a:path>
              </a:pathLst>
            </a:custGeom>
            <a:ln w="635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6324600" y="4157662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 h="0">
                  <a:moveTo>
                    <a:pt x="0" y="0"/>
                  </a:moveTo>
                  <a:lnTo>
                    <a:pt x="990600" y="1"/>
                  </a:lnTo>
                </a:path>
              </a:pathLst>
            </a:custGeom>
            <a:ln w="127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4800600" y="4233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4800600" y="4233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5334000" y="4233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5334000" y="4233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7620000" y="4233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7620000" y="4233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8153400" y="4233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8153400" y="4233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5410200" y="44624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5410200" y="44624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5943600" y="44624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5943600" y="44624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7391400" y="43862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7391400" y="43862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7924800" y="43862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7924800" y="43862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7275" y="4297362"/>
              <a:ext cx="177800" cy="101600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7315200" y="4332287"/>
              <a:ext cx="155575" cy="36830"/>
            </a:xfrm>
            <a:custGeom>
              <a:avLst/>
              <a:gdLst/>
              <a:ahLst/>
              <a:cxnLst/>
              <a:rect l="l" t="t" r="r" b="b"/>
              <a:pathLst>
                <a:path w="155575" h="36829">
                  <a:moveTo>
                    <a:pt x="0" y="0"/>
                  </a:moveTo>
                  <a:lnTo>
                    <a:pt x="155575" y="0"/>
                  </a:lnTo>
                  <a:lnTo>
                    <a:pt x="155575" y="36512"/>
                  </a:lnTo>
                  <a:lnTo>
                    <a:pt x="0" y="3651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5562600" y="43100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5562600" y="43100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5105400" y="4614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5105400" y="4614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5638800" y="4614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5638800" y="46148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7772400" y="46910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7772400" y="46910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8305800" y="46910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8305800" y="46910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5200" y="4538662"/>
              <a:ext cx="228600" cy="76200"/>
            </a:xfrm>
            <a:prstGeom prst="rect">
              <a:avLst/>
            </a:prstGeom>
          </p:spPr>
        </p:pic>
        <p:sp>
          <p:nvSpPr>
            <p:cNvPr id="178" name="object 178" descr=""/>
            <p:cNvSpPr/>
            <p:nvPr/>
          </p:nvSpPr>
          <p:spPr>
            <a:xfrm>
              <a:off x="7315200" y="4538662"/>
              <a:ext cx="228600" cy="76200"/>
            </a:xfrm>
            <a:custGeom>
              <a:avLst/>
              <a:gdLst/>
              <a:ahLst/>
              <a:cxnLst/>
              <a:rect l="l" t="t" r="r" b="b"/>
              <a:pathLst>
                <a:path w="228600" h="76200">
                  <a:moveTo>
                    <a:pt x="0" y="57150"/>
                  </a:moveTo>
                  <a:lnTo>
                    <a:pt x="190500" y="57150"/>
                  </a:lnTo>
                  <a:lnTo>
                    <a:pt x="190500" y="76200"/>
                  </a:lnTo>
                  <a:lnTo>
                    <a:pt x="228600" y="38100"/>
                  </a:ln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lnTo>
                    <a:pt x="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218238" y="4554537"/>
              <a:ext cx="90805" cy="36830"/>
            </a:xfrm>
            <a:custGeom>
              <a:avLst/>
              <a:gdLst/>
              <a:ahLst/>
              <a:cxnLst/>
              <a:rect l="l" t="t" r="r" b="b"/>
              <a:pathLst>
                <a:path w="90804" h="36829">
                  <a:moveTo>
                    <a:pt x="90487" y="0"/>
                  </a:moveTo>
                  <a:lnTo>
                    <a:pt x="0" y="0"/>
                  </a:lnTo>
                  <a:lnTo>
                    <a:pt x="0" y="36512"/>
                  </a:lnTo>
                  <a:lnTo>
                    <a:pt x="90487" y="36512"/>
                  </a:lnTo>
                  <a:lnTo>
                    <a:pt x="90487" y="0"/>
                  </a:lnTo>
                  <a:close/>
                </a:path>
              </a:pathLst>
            </a:custGeom>
            <a:ln w="254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6324600" y="4576762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 h="0">
                  <a:moveTo>
                    <a:pt x="990600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7696200" y="45386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  <a:lnTo>
                    <a:pt x="38100" y="57150"/>
                  </a:lnTo>
                  <a:lnTo>
                    <a:pt x="304800" y="57150"/>
                  </a:lnTo>
                  <a:lnTo>
                    <a:pt x="304800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7696200" y="45386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30480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0" y="3810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304800" y="19050"/>
                  </a:lnTo>
                  <a:lnTo>
                    <a:pt x="304800" y="571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3" name="object 18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7600" y="4678362"/>
              <a:ext cx="117475" cy="101600"/>
            </a:xfrm>
            <a:prstGeom prst="rect">
              <a:avLst/>
            </a:prstGeom>
          </p:spPr>
        </p:pic>
        <p:sp>
          <p:nvSpPr>
            <p:cNvPr id="184" name="object 184" descr=""/>
            <p:cNvSpPr/>
            <p:nvPr/>
          </p:nvSpPr>
          <p:spPr>
            <a:xfrm>
              <a:off x="7315200" y="4713287"/>
              <a:ext cx="228600" cy="36830"/>
            </a:xfrm>
            <a:custGeom>
              <a:avLst/>
              <a:gdLst/>
              <a:ahLst/>
              <a:cxnLst/>
              <a:rect l="l" t="t" r="r" b="b"/>
              <a:pathLst>
                <a:path w="228600" h="36829">
                  <a:moveTo>
                    <a:pt x="0" y="0"/>
                  </a:moveTo>
                  <a:lnTo>
                    <a:pt x="228600" y="0"/>
                  </a:lnTo>
                  <a:lnTo>
                    <a:pt x="228600" y="36512"/>
                  </a:lnTo>
                  <a:lnTo>
                    <a:pt x="0" y="3651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6324600" y="4729162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 h="0">
                  <a:moveTo>
                    <a:pt x="0" y="0"/>
                  </a:moveTo>
                  <a:lnTo>
                    <a:pt x="990600" y="1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5562600" y="3746499"/>
              <a:ext cx="2438400" cy="46355"/>
            </a:xfrm>
            <a:custGeom>
              <a:avLst/>
              <a:gdLst/>
              <a:ahLst/>
              <a:cxnLst/>
              <a:rect l="l" t="t" r="r" b="b"/>
              <a:pathLst>
                <a:path w="2438400" h="46354">
                  <a:moveTo>
                    <a:pt x="2438400" y="0"/>
                  </a:moveTo>
                  <a:lnTo>
                    <a:pt x="0" y="0"/>
                  </a:lnTo>
                  <a:lnTo>
                    <a:pt x="0" y="46037"/>
                  </a:lnTo>
                  <a:lnTo>
                    <a:pt x="2438400" y="46037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5562600" y="3746500"/>
              <a:ext cx="2438400" cy="46355"/>
            </a:xfrm>
            <a:custGeom>
              <a:avLst/>
              <a:gdLst/>
              <a:ahLst/>
              <a:cxnLst/>
              <a:rect l="l" t="t" r="r" b="b"/>
              <a:pathLst>
                <a:path w="2438400" h="46354">
                  <a:moveTo>
                    <a:pt x="2438400" y="0"/>
                  </a:moveTo>
                  <a:lnTo>
                    <a:pt x="0" y="0"/>
                  </a:lnTo>
                  <a:lnTo>
                    <a:pt x="0" y="46038"/>
                  </a:lnTo>
                  <a:lnTo>
                    <a:pt x="2438400" y="46038"/>
                  </a:lnTo>
                  <a:lnTo>
                    <a:pt x="2438400" y="0"/>
                  </a:lnTo>
                  <a:close/>
                </a:path>
              </a:pathLst>
            </a:custGeom>
            <a:ln w="25400">
              <a:solidFill>
                <a:srgbClr val="3760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6248398" y="3792538"/>
              <a:ext cx="533400" cy="365125"/>
            </a:xfrm>
            <a:custGeom>
              <a:avLst/>
              <a:gdLst/>
              <a:ahLst/>
              <a:cxnLst/>
              <a:rect l="l" t="t" r="r" b="b"/>
              <a:pathLst>
                <a:path w="533400" h="365125">
                  <a:moveTo>
                    <a:pt x="533400" y="0"/>
                  </a:moveTo>
                  <a:lnTo>
                    <a:pt x="76200" y="365125"/>
                  </a:lnTo>
                </a:path>
                <a:path w="533400" h="365125">
                  <a:moveTo>
                    <a:pt x="533400" y="0"/>
                  </a:moveTo>
                  <a:lnTo>
                    <a:pt x="0" y="3651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5715000" y="46910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66700" y="0"/>
                  </a:moveTo>
                  <a:lnTo>
                    <a:pt x="266700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266700" y="57150"/>
                  </a:lnTo>
                  <a:lnTo>
                    <a:pt x="266700" y="76200"/>
                  </a:lnTo>
                  <a:lnTo>
                    <a:pt x="304800" y="3810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5715000" y="4691062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0" y="19050"/>
                  </a:moveTo>
                  <a:lnTo>
                    <a:pt x="266700" y="19050"/>
                  </a:lnTo>
                  <a:lnTo>
                    <a:pt x="266700" y="0"/>
                  </a:lnTo>
                  <a:lnTo>
                    <a:pt x="304800" y="38100"/>
                  </a:lnTo>
                  <a:lnTo>
                    <a:pt x="266700" y="76200"/>
                  </a:lnTo>
                  <a:lnTo>
                    <a:pt x="266700" y="57150"/>
                  </a:lnTo>
                  <a:lnTo>
                    <a:pt x="0" y="57150"/>
                  </a:lnTo>
                  <a:lnTo>
                    <a:pt x="0" y="1905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1" name="object 191" descr=""/>
          <p:cNvSpPr txBox="1"/>
          <p:nvPr/>
        </p:nvSpPr>
        <p:spPr>
          <a:xfrm>
            <a:off x="6343015" y="5550408"/>
            <a:ext cx="11461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Assembly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7" name="object 197" descr=""/>
          <p:cNvSpPr txBox="1"/>
          <p:nvPr/>
        </p:nvSpPr>
        <p:spPr>
          <a:xfrm>
            <a:off x="83809" y="6486433"/>
            <a:ext cx="1841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33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192" name="object 192" descr=""/>
          <p:cNvSpPr txBox="1"/>
          <p:nvPr/>
        </p:nvSpPr>
        <p:spPr>
          <a:xfrm>
            <a:off x="6327140" y="4176776"/>
            <a:ext cx="851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exact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breakpoints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3" name="object 193" descr=""/>
          <p:cNvSpPr txBox="1"/>
          <p:nvPr/>
        </p:nvSpPr>
        <p:spPr>
          <a:xfrm>
            <a:off x="152400" y="1447800"/>
            <a:ext cx="1600200" cy="762000"/>
          </a:xfrm>
          <a:prstGeom prst="rect">
            <a:avLst/>
          </a:prstGeom>
          <a:solidFill>
            <a:srgbClr val="4F81BD"/>
          </a:solidFill>
          <a:ln w="25400">
            <a:solidFill>
              <a:srgbClr val="385D8A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algn="ctr" marL="105410" marR="97790">
              <a:lnSpc>
                <a:spcPct val="101400"/>
              </a:lnSpc>
              <a:spcBef>
                <a:spcPts val="3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BreakDancer,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Delly,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GenomeSTRiP, Pindel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4" name="object 194" descr=""/>
          <p:cNvSpPr txBox="1"/>
          <p:nvPr/>
        </p:nvSpPr>
        <p:spPr>
          <a:xfrm>
            <a:off x="7772400" y="1524000"/>
            <a:ext cx="1219200" cy="609600"/>
          </a:xfrm>
          <a:prstGeom prst="rect">
            <a:avLst/>
          </a:prstGeom>
          <a:solidFill>
            <a:srgbClr val="4F81BD"/>
          </a:solidFill>
          <a:ln w="25400">
            <a:solidFill>
              <a:srgbClr val="385D8A"/>
            </a:solidFill>
          </a:ln>
        </p:spPr>
        <p:txBody>
          <a:bodyPr wrap="square" lIns="0" tIns="74930" rIns="0" bIns="0" rtlCol="0" vert="horz">
            <a:spAutoFit/>
          </a:bodyPr>
          <a:lstStyle/>
          <a:p>
            <a:pPr marL="100965" marR="93345" indent="144145">
              <a:lnSpc>
                <a:spcPct val="101400"/>
              </a:lnSpc>
              <a:spcBef>
                <a:spcPts val="59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CNVnator, GenomeSTRiP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5" name="object 195" descr=""/>
          <p:cNvSpPr txBox="1"/>
          <p:nvPr/>
        </p:nvSpPr>
        <p:spPr>
          <a:xfrm>
            <a:off x="304800" y="5334000"/>
            <a:ext cx="838200" cy="609600"/>
          </a:xfrm>
          <a:prstGeom prst="rect">
            <a:avLst/>
          </a:prstGeom>
          <a:solidFill>
            <a:srgbClr val="4F81BD"/>
          </a:solidFill>
          <a:ln w="25400">
            <a:solidFill>
              <a:srgbClr val="385D8A"/>
            </a:solidFill>
          </a:ln>
        </p:spPr>
        <p:txBody>
          <a:bodyPr wrap="square" lIns="0" tIns="74930" rIns="0" bIns="0" rtlCol="0" vert="horz">
            <a:spAutoFit/>
          </a:bodyPr>
          <a:lstStyle/>
          <a:p>
            <a:pPr marL="193675" marR="186055" indent="28575">
              <a:lnSpc>
                <a:spcPct val="101400"/>
              </a:lnSpc>
              <a:spcBef>
                <a:spcPts val="59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Delly, Pindel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6" name="object 196" descr=""/>
          <p:cNvSpPr txBox="1"/>
          <p:nvPr/>
        </p:nvSpPr>
        <p:spPr>
          <a:xfrm>
            <a:off x="7620000" y="5334000"/>
            <a:ext cx="838200" cy="609600"/>
          </a:xfrm>
          <a:prstGeom prst="rect">
            <a:avLst/>
          </a:prstGeom>
          <a:solidFill>
            <a:srgbClr val="4F81BD"/>
          </a:solidFill>
          <a:ln w="25400">
            <a:solidFill>
              <a:srgbClr val="385D8A"/>
            </a:solidFill>
          </a:ln>
        </p:spPr>
        <p:txBody>
          <a:bodyPr wrap="square" lIns="0" tIns="184785" rIns="0" bIns="0" rtlCol="0" vert="horz">
            <a:spAutoFit/>
          </a:bodyPr>
          <a:lstStyle/>
          <a:p>
            <a:pPr marL="182245">
              <a:lnSpc>
                <a:spcPct val="100000"/>
              </a:lnSpc>
              <a:spcBef>
                <a:spcPts val="145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Cortex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2842" y="2052162"/>
              <a:ext cx="3627026" cy="301200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74775" y="547623"/>
            <a:ext cx="6470650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SVs</a:t>
            </a:r>
            <a:r>
              <a:rPr dirty="0" sz="3100" spc="12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dirty="0" sz="3100" spc="13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Evolution</a:t>
            </a:r>
            <a:r>
              <a:rPr dirty="0" sz="3100" spc="13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(and</a:t>
            </a:r>
            <a:r>
              <a:rPr dirty="0" sz="3100" spc="14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spc="-10" b="1">
                <a:solidFill>
                  <a:srgbClr val="181818"/>
                </a:solidFill>
                <a:latin typeface="Arial"/>
                <a:cs typeface="Arial"/>
              </a:rPr>
              <a:t>Diseases)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24411" y="1416811"/>
            <a:ext cx="4835525" cy="55308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86055" marR="5080" indent="-173990">
              <a:lnSpc>
                <a:spcPts val="1989"/>
              </a:lnSpc>
              <a:spcBef>
                <a:spcPts val="305"/>
              </a:spcBef>
              <a:buClr>
                <a:srgbClr val="C00000"/>
              </a:buClr>
              <a:buChar char="•"/>
              <a:tabLst>
                <a:tab pos="186690" algn="l"/>
              </a:tabLst>
            </a:pP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Salivary</a:t>
            </a:r>
            <a:r>
              <a:rPr dirty="0" sz="180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amylase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gene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1D1D1D"/>
                </a:solidFill>
                <a:latin typeface="Arial"/>
                <a:cs typeface="Arial"/>
              </a:rPr>
              <a:t>Amy1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: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More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1D1D1D"/>
                </a:solidFill>
                <a:latin typeface="Arial"/>
                <a:cs typeface="Arial"/>
              </a:rPr>
              <a:t>copy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numbers</a:t>
            </a:r>
            <a:r>
              <a:rPr dirty="0" sz="1800" spc="-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populations</a:t>
            </a:r>
            <a:r>
              <a:rPr dirty="0" sz="18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with</a:t>
            </a:r>
            <a:r>
              <a:rPr dirty="0" sz="18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D1D1D"/>
                </a:solidFill>
                <a:latin typeface="Arial"/>
                <a:cs typeface="Arial"/>
              </a:rPr>
              <a:t>high-</a:t>
            </a:r>
            <a:r>
              <a:rPr dirty="0" sz="1800">
                <a:solidFill>
                  <a:srgbClr val="1D1D1D"/>
                </a:solidFill>
                <a:latin typeface="Arial"/>
                <a:cs typeface="Arial"/>
              </a:rPr>
              <a:t>starch</a:t>
            </a:r>
            <a:r>
              <a:rPr dirty="0" sz="1800" spc="-10">
                <a:solidFill>
                  <a:srgbClr val="1D1D1D"/>
                </a:solidFill>
                <a:latin typeface="Arial"/>
                <a:cs typeface="Arial"/>
              </a:rPr>
              <a:t> diets.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119" y="3193478"/>
            <a:ext cx="3978777" cy="120896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240863" y="4448555"/>
            <a:ext cx="6388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 b="1">
                <a:latin typeface="Arial"/>
                <a:cs typeface="Arial"/>
              </a:rPr>
              <a:t>Biaka </a:t>
            </a:r>
            <a:r>
              <a:rPr dirty="0" sz="800" spc="-20" b="1">
                <a:latin typeface="Arial"/>
                <a:cs typeface="Arial"/>
              </a:rPr>
              <a:t>(Africa)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580057" y="4448555"/>
            <a:ext cx="5899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 b="1">
                <a:latin typeface="Arial"/>
                <a:cs typeface="Arial"/>
              </a:rPr>
              <a:t>Chimpanzee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28715" y="4460748"/>
            <a:ext cx="45783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 b="1">
                <a:latin typeface="Arial"/>
                <a:cs typeface="Arial"/>
              </a:rPr>
              <a:t>Japanese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61377" y="2479662"/>
            <a:ext cx="3833495" cy="2760980"/>
            <a:chOff x="561377" y="2479662"/>
            <a:chExt cx="3833495" cy="2760980"/>
          </a:xfrm>
        </p:grpSpPr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3642" y="4596710"/>
              <a:ext cx="1054441" cy="64334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4169" y="4596710"/>
              <a:ext cx="516521" cy="62617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820" y="4616381"/>
              <a:ext cx="993865" cy="60649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377" y="2559709"/>
              <a:ext cx="937157" cy="56945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0721" y="2479662"/>
              <a:ext cx="1207362" cy="64949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7506" y="2479663"/>
              <a:ext cx="1047152" cy="638136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674343" y="5226303"/>
            <a:ext cx="35242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latin typeface="Calibri"/>
                <a:cs typeface="Calibri"/>
              </a:rPr>
              <a:t>14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copies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4592090" y="893332"/>
            <a:ext cx="4500245" cy="3971925"/>
            <a:chOff x="4592090" y="893332"/>
            <a:chExt cx="4500245" cy="3971925"/>
          </a:xfrm>
        </p:grpSpPr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2090" y="2052162"/>
              <a:ext cx="3387008" cy="28126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8959" y="893332"/>
              <a:ext cx="1662863" cy="1666378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7507699" y="2587752"/>
            <a:ext cx="1443990" cy="152844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700" marR="237490">
              <a:lnSpc>
                <a:spcPts val="1300"/>
              </a:lnSpc>
              <a:spcBef>
                <a:spcPts val="160"/>
              </a:spcBef>
            </a:pPr>
            <a:r>
              <a:rPr dirty="0" sz="1100" spc="-25">
                <a:solidFill>
                  <a:srgbClr val="222222"/>
                </a:solidFill>
                <a:latin typeface="Arial"/>
                <a:cs typeface="Arial"/>
              </a:rPr>
              <a:t>Mosaic</a:t>
            </a:r>
            <a:r>
              <a:rPr dirty="0" sz="1100" spc="-2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2222"/>
                </a:solidFill>
                <a:latin typeface="Arial"/>
                <a:cs typeface="Arial"/>
              </a:rPr>
              <a:t>medallion</a:t>
            </a:r>
            <a:r>
              <a:rPr dirty="0" sz="1100" spc="-1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2222"/>
                </a:solidFill>
                <a:latin typeface="Arial"/>
                <a:cs typeface="Arial"/>
              </a:rPr>
              <a:t>at </a:t>
            </a:r>
            <a:r>
              <a:rPr dirty="0" sz="1100" spc="-20">
                <a:solidFill>
                  <a:srgbClr val="222222"/>
                </a:solidFill>
                <a:latin typeface="Arial"/>
                <a:cs typeface="Arial"/>
              </a:rPr>
              <a:t>Univ</a:t>
            </a:r>
            <a:r>
              <a:rPr dirty="0" sz="1100" spc="-6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2222"/>
                </a:solidFill>
                <a:latin typeface="Arial"/>
                <a:cs typeface="Arial"/>
              </a:rPr>
              <a:t>of</a:t>
            </a:r>
            <a:r>
              <a:rPr dirty="0" sz="1100" spc="-4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2222"/>
                </a:solidFill>
                <a:latin typeface="Arial"/>
                <a:cs typeface="Arial"/>
              </a:rPr>
              <a:t>Notre</a:t>
            </a:r>
            <a:r>
              <a:rPr dirty="0" sz="1100" spc="-5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2222"/>
                </a:solidFill>
                <a:latin typeface="Arial"/>
                <a:cs typeface="Arial"/>
              </a:rPr>
              <a:t>Dame</a:t>
            </a:r>
            <a:endParaRPr sz="1100">
              <a:latin typeface="Arial"/>
              <a:cs typeface="Arial"/>
            </a:endParaRPr>
          </a:p>
          <a:p>
            <a:pPr algn="ctr" marL="68580" marR="49530" indent="-635">
              <a:lnSpc>
                <a:spcPct val="95800"/>
              </a:lnSpc>
              <a:spcBef>
                <a:spcPts val="105"/>
              </a:spcBef>
            </a:pPr>
            <a:r>
              <a:rPr dirty="0" sz="1100" spc="-30">
                <a:solidFill>
                  <a:srgbClr val="222222"/>
                </a:solidFill>
                <a:latin typeface="Arial"/>
                <a:cs typeface="Arial"/>
              </a:rPr>
              <a:t>“</a:t>
            </a:r>
            <a:r>
              <a:rPr dirty="0" sz="1100" spc="-30" b="1">
                <a:solidFill>
                  <a:srgbClr val="222222"/>
                </a:solidFill>
                <a:latin typeface="Arial"/>
                <a:cs typeface="Arial"/>
              </a:rPr>
              <a:t>Nothing</a:t>
            </a:r>
            <a:r>
              <a:rPr dirty="0" sz="1100" spc="-50" b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2222"/>
                </a:solidFill>
                <a:latin typeface="Arial"/>
                <a:cs typeface="Arial"/>
              </a:rPr>
              <a:t>in</a:t>
            </a:r>
            <a:r>
              <a:rPr dirty="0" sz="1100" spc="-45" b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2222"/>
                </a:solidFill>
                <a:latin typeface="Arial"/>
                <a:cs typeface="Arial"/>
              </a:rPr>
              <a:t>Biology </a:t>
            </a:r>
            <a:r>
              <a:rPr dirty="0" sz="1100" spc="-25" b="1">
                <a:solidFill>
                  <a:srgbClr val="222222"/>
                </a:solidFill>
                <a:latin typeface="Arial"/>
                <a:cs typeface="Arial"/>
              </a:rPr>
              <a:t>Makes</a:t>
            </a:r>
            <a:r>
              <a:rPr dirty="0" sz="1100" spc="-40" b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2222"/>
                </a:solidFill>
                <a:latin typeface="Arial"/>
                <a:cs typeface="Arial"/>
              </a:rPr>
              <a:t>Sense</a:t>
            </a:r>
            <a:r>
              <a:rPr dirty="0" sz="1100" spc="-40" b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2222"/>
                </a:solidFill>
                <a:latin typeface="Arial"/>
                <a:cs typeface="Arial"/>
              </a:rPr>
              <a:t>Except </a:t>
            </a:r>
            <a:r>
              <a:rPr dirty="0" sz="1100" b="1">
                <a:solidFill>
                  <a:srgbClr val="222222"/>
                </a:solidFill>
                <a:latin typeface="Arial"/>
                <a:cs typeface="Arial"/>
              </a:rPr>
              <a:t>in</a:t>
            </a:r>
            <a:r>
              <a:rPr dirty="0" sz="1100" spc="-60" b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dirty="0" sz="1100" spc="-50" b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2222"/>
                </a:solidFill>
                <a:latin typeface="Arial"/>
                <a:cs typeface="Arial"/>
              </a:rPr>
              <a:t>Light</a:t>
            </a:r>
            <a:r>
              <a:rPr dirty="0" sz="1100" spc="-40" b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2222"/>
                </a:solidFill>
                <a:latin typeface="Arial"/>
                <a:cs typeface="Arial"/>
              </a:rPr>
              <a:t>of </a:t>
            </a:r>
            <a:r>
              <a:rPr dirty="0" sz="1100" spc="-10" b="1">
                <a:solidFill>
                  <a:srgbClr val="222222"/>
                </a:solidFill>
                <a:latin typeface="Arial"/>
                <a:cs typeface="Arial"/>
              </a:rPr>
              <a:t>Evolution</a:t>
            </a:r>
            <a:r>
              <a:rPr dirty="0" sz="1100" spc="-10">
                <a:solidFill>
                  <a:srgbClr val="222222"/>
                </a:solidFill>
                <a:latin typeface="Arial"/>
                <a:cs typeface="Arial"/>
              </a:rPr>
              <a:t>”</a:t>
            </a:r>
            <a:endParaRPr sz="1100">
              <a:latin typeface="Arial"/>
              <a:cs typeface="Arial"/>
            </a:endParaRPr>
          </a:p>
          <a:p>
            <a:pPr algn="r">
              <a:lnSpc>
                <a:spcPts val="1260"/>
              </a:lnSpc>
              <a:spcBef>
                <a:spcPts val="170"/>
              </a:spcBef>
            </a:pPr>
            <a:r>
              <a:rPr dirty="0" sz="1100">
                <a:solidFill>
                  <a:srgbClr val="222222"/>
                </a:solidFill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  <a:p>
            <a:pPr algn="r">
              <a:lnSpc>
                <a:spcPts val="1260"/>
              </a:lnSpc>
            </a:pPr>
            <a:r>
              <a:rPr dirty="0" sz="1100" spc="-10">
                <a:solidFill>
                  <a:srgbClr val="222222"/>
                </a:solidFill>
                <a:latin typeface="Arial"/>
                <a:cs typeface="Arial"/>
              </a:rPr>
              <a:t>Theodosius</a:t>
            </a:r>
            <a:endParaRPr sz="1100">
              <a:latin typeface="Arial"/>
              <a:cs typeface="Arial"/>
            </a:endParaRPr>
          </a:p>
          <a:p>
            <a:pPr algn="r">
              <a:lnSpc>
                <a:spcPct val="100000"/>
              </a:lnSpc>
            </a:pPr>
            <a:r>
              <a:rPr dirty="0" sz="1100" spc="-10">
                <a:solidFill>
                  <a:srgbClr val="222222"/>
                </a:solidFill>
                <a:latin typeface="Arial"/>
                <a:cs typeface="Arial"/>
              </a:rPr>
              <a:t>Dobzhansky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3809" y="6486433"/>
            <a:ext cx="1841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33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862901" y="4541520"/>
            <a:ext cx="3708400" cy="5410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26695" marR="5080" indent="-213995">
              <a:lnSpc>
                <a:spcPts val="2020"/>
              </a:lnSpc>
              <a:spcBef>
                <a:spcPts val="180"/>
              </a:spcBef>
              <a:buChar char="•"/>
              <a:tabLst>
                <a:tab pos="226695" algn="l"/>
                <a:tab pos="227329" algn="l"/>
              </a:tabLst>
            </a:pPr>
            <a:r>
              <a:rPr dirty="0" sz="1700" spc="-25">
                <a:solidFill>
                  <a:srgbClr val="1D1D1D"/>
                </a:solidFill>
                <a:latin typeface="Arial"/>
                <a:cs typeface="Arial"/>
              </a:rPr>
              <a:t>Individuals</a:t>
            </a:r>
            <a:r>
              <a:rPr dirty="0" sz="1700" spc="-8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with</a:t>
            </a:r>
            <a:r>
              <a:rPr dirty="0" sz="1700" spc="-7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more</a:t>
            </a:r>
            <a:r>
              <a:rPr dirty="0" sz="1700" spc="-7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1D1D1D"/>
                </a:solidFill>
                <a:latin typeface="Arial"/>
                <a:cs typeface="Arial"/>
              </a:rPr>
              <a:t>copies</a:t>
            </a:r>
            <a:r>
              <a:rPr dirty="0" sz="1700" spc="-6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1D1D1D"/>
                </a:solidFill>
                <a:latin typeface="Arial"/>
                <a:cs typeface="Arial"/>
              </a:rPr>
              <a:t>of</a:t>
            </a:r>
            <a:r>
              <a:rPr dirty="0" sz="1700" spc="-114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1D1D1D"/>
                </a:solidFill>
                <a:latin typeface="Arial"/>
                <a:cs typeface="Arial"/>
              </a:rPr>
              <a:t>AMY1 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were</a:t>
            </a:r>
            <a:r>
              <a:rPr dirty="0" sz="1700" spc="-9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at</a:t>
            </a:r>
            <a:r>
              <a:rPr dirty="0" sz="1700" spc="-6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1D1D1D"/>
                </a:solidFill>
                <a:latin typeface="Arial"/>
                <a:cs typeface="Arial"/>
              </a:rPr>
              <a:t>lower</a:t>
            </a:r>
            <a:r>
              <a:rPr dirty="0" sz="1700" spc="-7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risk</a:t>
            </a:r>
            <a:r>
              <a:rPr dirty="0" sz="1700" spc="-7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D1D1D"/>
                </a:solidFill>
                <a:latin typeface="Arial"/>
                <a:cs typeface="Arial"/>
              </a:rPr>
              <a:t>of</a:t>
            </a:r>
            <a:r>
              <a:rPr dirty="0" sz="1700" spc="-6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1D1D1D"/>
                </a:solidFill>
                <a:latin typeface="Arial"/>
                <a:cs typeface="Arial"/>
              </a:rPr>
              <a:t>obesity.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678519" y="5244591"/>
            <a:ext cx="2386330" cy="45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2445">
              <a:lnSpc>
                <a:spcPct val="100000"/>
              </a:lnSpc>
              <a:spcBef>
                <a:spcPts val="100"/>
              </a:spcBef>
              <a:tabLst>
                <a:tab pos="2051050" algn="l"/>
              </a:tabLst>
            </a:pPr>
            <a:r>
              <a:rPr dirty="0" baseline="3968" sz="1050">
                <a:latin typeface="Calibri"/>
                <a:cs typeface="Calibri"/>
              </a:rPr>
              <a:t>6</a:t>
            </a:r>
            <a:r>
              <a:rPr dirty="0" baseline="3968" sz="1050" spc="-60">
                <a:latin typeface="Calibri"/>
                <a:cs typeface="Calibri"/>
              </a:rPr>
              <a:t> </a:t>
            </a:r>
            <a:r>
              <a:rPr dirty="0" baseline="3968" sz="1050" spc="-15">
                <a:latin typeface="Calibri"/>
                <a:cs typeface="Calibri"/>
              </a:rPr>
              <a:t>copies</a:t>
            </a:r>
            <a:r>
              <a:rPr dirty="0" baseline="3968" sz="1050">
                <a:latin typeface="Calibri"/>
                <a:cs typeface="Calibri"/>
              </a:rPr>
              <a:t>	</a:t>
            </a:r>
            <a:r>
              <a:rPr dirty="0" sz="700">
                <a:latin typeface="Calibri"/>
                <a:cs typeface="Calibri"/>
              </a:rPr>
              <a:t>2</a:t>
            </a:r>
            <a:r>
              <a:rPr dirty="0" sz="700" spc="-30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copies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dirty="0" sz="1000">
                <a:latin typeface="Arial"/>
                <a:cs typeface="Arial"/>
              </a:rPr>
              <a:t>Perry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GH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al.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Nature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Genetics</a:t>
            </a:r>
            <a:r>
              <a:rPr dirty="0" sz="1000" spc="-20">
                <a:latin typeface="Arial"/>
                <a:cs typeface="Arial"/>
              </a:rPr>
              <a:t> 2007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380972" y="5279644"/>
            <a:ext cx="3178175" cy="35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095">
              <a:lnSpc>
                <a:spcPct val="108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Falchi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al.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Nature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Genetics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2014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(Swedish) Mejia-</a:t>
            </a:r>
            <a:r>
              <a:rPr dirty="0" sz="1000">
                <a:latin typeface="Arial"/>
                <a:cs typeface="Arial"/>
              </a:rPr>
              <a:t>Benitez,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M.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A.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al.,</a:t>
            </a:r>
            <a:r>
              <a:rPr dirty="0" sz="1000" spc="-10">
                <a:latin typeface="Arial"/>
                <a:cs typeface="Arial"/>
              </a:rPr>
              <a:t> Diabetologia, </a:t>
            </a:r>
            <a:r>
              <a:rPr dirty="0" sz="1000">
                <a:latin typeface="Arial"/>
                <a:cs typeface="Arial"/>
              </a:rPr>
              <a:t>2015</a:t>
            </a:r>
            <a:r>
              <a:rPr dirty="0" sz="1000" spc="-10">
                <a:latin typeface="Arial"/>
                <a:cs typeface="Arial"/>
              </a:rPr>
              <a:t> (Mexican)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7228" rIns="0" bIns="0" rtlCol="0" vert="horz">
            <a:spAutoFit/>
          </a:bodyPr>
          <a:lstStyle/>
          <a:p>
            <a:pPr marL="1829435">
              <a:lnSpc>
                <a:spcPct val="100000"/>
              </a:lnSpc>
              <a:spcBef>
                <a:spcPts val="100"/>
              </a:spcBef>
            </a:pP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dirty="0" sz="3100" spc="12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1000</a:t>
            </a:r>
            <a:r>
              <a:rPr dirty="0" sz="3100" spc="13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Genomes</a:t>
            </a:r>
            <a:r>
              <a:rPr dirty="0" sz="3100" spc="13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spc="-10" b="1">
                <a:solidFill>
                  <a:srgbClr val="181818"/>
                </a:solidFill>
                <a:latin typeface="Arial"/>
                <a:cs typeface="Arial"/>
              </a:rPr>
              <a:t>Project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3579" y="880214"/>
            <a:ext cx="8898255" cy="4714875"/>
            <a:chOff x="143579" y="880214"/>
            <a:chExt cx="8898255" cy="471487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79" y="1741048"/>
              <a:ext cx="4863546" cy="361683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9473" y="1294504"/>
              <a:ext cx="2085974" cy="44654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1400" y="4160695"/>
              <a:ext cx="3813999" cy="143429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3247" y="880214"/>
              <a:ext cx="788220" cy="78822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434702" y="5752591"/>
            <a:ext cx="399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Sudmant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et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al.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Nature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2015;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1000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Genomes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Project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Consortium.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Nature.</a:t>
            </a:r>
            <a:r>
              <a:rPr dirty="0" sz="900" spc="-20">
                <a:latin typeface="Arial"/>
                <a:cs typeface="Arial"/>
              </a:rPr>
              <a:t> 2015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3809" y="6486433"/>
            <a:ext cx="1841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33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Andrew</a:t>
            </a:r>
            <a:r>
              <a:rPr dirty="0"/>
              <a:t> </a:t>
            </a:r>
            <a:r>
              <a:rPr dirty="0" spc="-10"/>
              <a:t>Quitadamo</a:t>
            </a:r>
          </a:p>
          <a:p>
            <a:pPr marL="119380" marR="515620" indent="-107314">
              <a:lnSpc>
                <a:spcPts val="1900"/>
              </a:lnSpc>
              <a:spcBef>
                <a:spcPts val="90"/>
              </a:spcBef>
              <a:buChar char="•"/>
              <a:tabLst>
                <a:tab pos="120014" algn="l"/>
              </a:tabLst>
            </a:pPr>
            <a:r>
              <a:rPr dirty="0" sz="1600" b="0">
                <a:latin typeface="Arial"/>
                <a:cs typeface="Arial"/>
              </a:rPr>
              <a:t>Whole</a:t>
            </a:r>
            <a:r>
              <a:rPr dirty="0" sz="1600" spc="-3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genome</a:t>
            </a:r>
            <a:r>
              <a:rPr dirty="0" sz="1600" spc="-2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sequencing</a:t>
            </a:r>
            <a:r>
              <a:rPr dirty="0" sz="1600" spc="-2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of</a:t>
            </a:r>
            <a:r>
              <a:rPr dirty="0" sz="1600" spc="-10" b="0">
                <a:latin typeface="Arial"/>
                <a:cs typeface="Arial"/>
              </a:rPr>
              <a:t> </a:t>
            </a:r>
            <a:r>
              <a:rPr dirty="0" sz="1600" spc="-20" b="0">
                <a:latin typeface="Arial"/>
                <a:cs typeface="Arial"/>
              </a:rPr>
              <a:t>2504 </a:t>
            </a:r>
            <a:r>
              <a:rPr dirty="0" sz="1600" b="0">
                <a:latin typeface="Arial"/>
                <a:cs typeface="Arial"/>
              </a:rPr>
              <a:t>individuals</a:t>
            </a:r>
            <a:r>
              <a:rPr dirty="0" sz="1600" spc="-2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from</a:t>
            </a:r>
            <a:r>
              <a:rPr dirty="0" sz="1600" spc="-1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26</a:t>
            </a:r>
            <a:r>
              <a:rPr dirty="0" sz="1600" spc="-20" b="0">
                <a:latin typeface="Arial"/>
                <a:cs typeface="Arial"/>
              </a:rPr>
              <a:t> </a:t>
            </a:r>
            <a:r>
              <a:rPr dirty="0" sz="1600" spc="-10" b="0">
                <a:latin typeface="Arial"/>
                <a:cs typeface="Arial"/>
              </a:rPr>
              <a:t>populations.</a:t>
            </a:r>
            <a:endParaRPr sz="1600">
              <a:latin typeface="Arial"/>
              <a:cs typeface="Arial"/>
            </a:endParaRPr>
          </a:p>
          <a:p>
            <a:pPr marL="120014" indent="-107314">
              <a:lnSpc>
                <a:spcPts val="1820"/>
              </a:lnSpc>
              <a:buChar char="•"/>
              <a:tabLst>
                <a:tab pos="120014" algn="l"/>
              </a:tabLst>
            </a:pPr>
            <a:r>
              <a:rPr dirty="0" sz="1600" b="0">
                <a:latin typeface="Arial"/>
                <a:cs typeface="Arial"/>
              </a:rPr>
              <a:t>A</a:t>
            </a:r>
            <a:r>
              <a:rPr dirty="0" sz="1600" spc="-10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typical</a:t>
            </a:r>
            <a:r>
              <a:rPr dirty="0" sz="1600" spc="-2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genome</a:t>
            </a:r>
            <a:r>
              <a:rPr dirty="0" sz="1600" spc="-1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differs</a:t>
            </a:r>
            <a:r>
              <a:rPr dirty="0" sz="1600" spc="-1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from</a:t>
            </a:r>
            <a:r>
              <a:rPr dirty="0" sz="1600" spc="-5" b="0">
                <a:latin typeface="Arial"/>
                <a:cs typeface="Arial"/>
              </a:rPr>
              <a:t> </a:t>
            </a:r>
            <a:r>
              <a:rPr dirty="0" sz="1600" spc="-25" b="0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  <a:p>
            <a:pPr marL="119380" marR="356870">
              <a:lnSpc>
                <a:spcPts val="1900"/>
              </a:lnSpc>
              <a:spcBef>
                <a:spcPts val="70"/>
              </a:spcBef>
            </a:pPr>
            <a:r>
              <a:rPr dirty="0" sz="1600" b="0">
                <a:latin typeface="Arial"/>
                <a:cs typeface="Arial"/>
              </a:rPr>
              <a:t>reference</a:t>
            </a:r>
            <a:r>
              <a:rPr dirty="0" sz="1600" spc="-1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human</a:t>
            </a:r>
            <a:r>
              <a:rPr dirty="0" sz="1600" spc="-1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genome</a:t>
            </a:r>
            <a:r>
              <a:rPr dirty="0" sz="1600" spc="-1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at 4.1</a:t>
            </a:r>
            <a:r>
              <a:rPr dirty="0" sz="1600" spc="-10" b="0">
                <a:latin typeface="Arial"/>
                <a:cs typeface="Arial"/>
              </a:rPr>
              <a:t> </a:t>
            </a:r>
            <a:r>
              <a:rPr dirty="0" sz="1600" spc="-20" b="0">
                <a:latin typeface="Arial"/>
                <a:cs typeface="Arial"/>
              </a:rPr>
              <a:t>~5.0 </a:t>
            </a:r>
            <a:r>
              <a:rPr dirty="0" sz="1600" b="0">
                <a:latin typeface="Arial"/>
                <a:cs typeface="Arial"/>
              </a:rPr>
              <a:t>million</a:t>
            </a:r>
            <a:r>
              <a:rPr dirty="0" sz="1600" spc="-2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sites</a:t>
            </a:r>
            <a:r>
              <a:rPr dirty="0" sz="1600" spc="-1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(2,100</a:t>
            </a:r>
            <a:r>
              <a:rPr dirty="0" sz="1600" spc="-2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~2,500</a:t>
            </a:r>
            <a:r>
              <a:rPr dirty="0" sz="1600" spc="-15" b="0">
                <a:latin typeface="Arial"/>
                <a:cs typeface="Arial"/>
              </a:rPr>
              <a:t> </a:t>
            </a:r>
            <a:r>
              <a:rPr dirty="0" sz="1600" spc="-20" b="0">
                <a:latin typeface="Arial"/>
                <a:cs typeface="Arial"/>
              </a:rPr>
              <a:t>SVs).</a:t>
            </a:r>
            <a:endParaRPr sz="1600">
              <a:latin typeface="Arial"/>
              <a:cs typeface="Arial"/>
            </a:endParaRPr>
          </a:p>
          <a:p>
            <a:pPr marL="119380" marR="424180" indent="-107314">
              <a:lnSpc>
                <a:spcPts val="1900"/>
              </a:lnSpc>
              <a:spcBef>
                <a:spcPts val="110"/>
              </a:spcBef>
              <a:buFont typeface="Arial"/>
              <a:buChar char="•"/>
              <a:tabLst>
                <a:tab pos="120014" algn="l"/>
              </a:tabLst>
            </a:pPr>
            <a:r>
              <a:rPr dirty="0" sz="1600"/>
              <a:t>SVs</a:t>
            </a:r>
            <a:r>
              <a:rPr dirty="0" sz="1600" spc="-15"/>
              <a:t> </a:t>
            </a:r>
            <a:r>
              <a:rPr dirty="0" sz="1600"/>
              <a:t>are</a:t>
            </a:r>
            <a:r>
              <a:rPr dirty="0" sz="1600" spc="-5"/>
              <a:t> </a:t>
            </a:r>
            <a:r>
              <a:rPr dirty="0" sz="1600" spc="-10"/>
              <a:t>3-</a:t>
            </a:r>
            <a:r>
              <a:rPr dirty="0" sz="1600"/>
              <a:t>fold</a:t>
            </a:r>
            <a:r>
              <a:rPr dirty="0" sz="1600" spc="-5"/>
              <a:t> </a:t>
            </a:r>
            <a:r>
              <a:rPr dirty="0" sz="1600"/>
              <a:t>more</a:t>
            </a:r>
            <a:r>
              <a:rPr dirty="0" sz="1600" spc="-5"/>
              <a:t> </a:t>
            </a:r>
            <a:r>
              <a:rPr dirty="0" sz="1600"/>
              <a:t>likely </a:t>
            </a:r>
            <a:r>
              <a:rPr dirty="0" sz="1600" spc="-20"/>
              <a:t>with </a:t>
            </a:r>
            <a:r>
              <a:rPr dirty="0" sz="1600"/>
              <a:t>GWAS</a:t>
            </a:r>
            <a:r>
              <a:rPr dirty="0" sz="1600" spc="-30"/>
              <a:t> </a:t>
            </a:r>
            <a:r>
              <a:rPr dirty="0" sz="1600"/>
              <a:t>signals</a:t>
            </a:r>
            <a:r>
              <a:rPr dirty="0" sz="1600" spc="-30"/>
              <a:t> </a:t>
            </a:r>
            <a:r>
              <a:rPr dirty="0" sz="1600"/>
              <a:t>than</a:t>
            </a:r>
            <a:r>
              <a:rPr dirty="0" sz="1600" spc="-30"/>
              <a:t> </a:t>
            </a:r>
            <a:r>
              <a:rPr dirty="0" sz="1600"/>
              <a:t>SNVs,</a:t>
            </a:r>
            <a:r>
              <a:rPr dirty="0" sz="1600" spc="-20"/>
              <a:t> </a:t>
            </a:r>
            <a:r>
              <a:rPr dirty="0" sz="1600"/>
              <a:t>and</a:t>
            </a:r>
            <a:r>
              <a:rPr dirty="0" sz="1600" spc="-25"/>
              <a:t> are </a:t>
            </a:r>
            <a:r>
              <a:rPr dirty="0" sz="1600" spc="-10"/>
              <a:t>50-</a:t>
            </a:r>
            <a:r>
              <a:rPr dirty="0" sz="1600"/>
              <a:t>fold</a:t>
            </a:r>
            <a:r>
              <a:rPr dirty="0" sz="1600" spc="-5"/>
              <a:t> </a:t>
            </a:r>
            <a:r>
              <a:rPr dirty="0" sz="1600"/>
              <a:t>more</a:t>
            </a:r>
            <a:r>
              <a:rPr dirty="0" sz="1600" spc="-5"/>
              <a:t> </a:t>
            </a:r>
            <a:r>
              <a:rPr dirty="0" sz="1600"/>
              <a:t>likely to</a:t>
            </a:r>
            <a:r>
              <a:rPr dirty="0" sz="1600" spc="-5"/>
              <a:t> </a:t>
            </a:r>
            <a:r>
              <a:rPr dirty="0" sz="1600"/>
              <a:t>affect</a:t>
            </a:r>
            <a:r>
              <a:rPr dirty="0" sz="1600" spc="5"/>
              <a:t> </a:t>
            </a:r>
            <a:r>
              <a:rPr dirty="0" sz="1600" spc="-20"/>
              <a:t>gene </a:t>
            </a:r>
            <a:r>
              <a:rPr dirty="0" sz="1600"/>
              <a:t>expression</a:t>
            </a:r>
            <a:r>
              <a:rPr dirty="0" sz="1600" spc="-20"/>
              <a:t> </a:t>
            </a:r>
            <a:r>
              <a:rPr dirty="0" sz="1600"/>
              <a:t>than</a:t>
            </a:r>
            <a:r>
              <a:rPr dirty="0" sz="1600" spc="-20"/>
              <a:t> SNVs.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8628" rIns="0" bIns="0" rtlCol="0" vert="horz">
            <a:spAutoFit/>
          </a:bodyPr>
          <a:lstStyle/>
          <a:p>
            <a:pPr marL="2665095">
              <a:lnSpc>
                <a:spcPct val="100000"/>
              </a:lnSpc>
              <a:spcBef>
                <a:spcPts val="100"/>
              </a:spcBef>
            </a:pP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1000GP</a:t>
            </a:r>
            <a:r>
              <a:rPr dirty="0" sz="3100" spc="12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spc="-10" b="1">
                <a:solidFill>
                  <a:srgbClr val="181818"/>
                </a:solidFill>
                <a:latin typeface="Arial"/>
                <a:cs typeface="Arial"/>
              </a:rPr>
              <a:t>Workflow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9267" y="1015465"/>
            <a:ext cx="6858000" cy="526140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694007" y="6187947"/>
            <a:ext cx="27984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1000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Genomes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Project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Consortium.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Nature.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2012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3809" y="6486433"/>
            <a:ext cx="1841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33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3540" y="6187947"/>
            <a:ext cx="8223250" cy="4419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8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Alignment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pattern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14Kb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deletion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was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uniquely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discovered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by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Illumina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algorithms.</a:t>
            </a:r>
            <a:endParaRPr sz="1600">
              <a:latin typeface="Arial"/>
              <a:cs typeface="Arial"/>
            </a:endParaRPr>
          </a:p>
          <a:p>
            <a:pPr algn="r" marR="5080">
              <a:lnSpc>
                <a:spcPts val="1400"/>
              </a:lnSpc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9541"/>
            <a:ext cx="8686800" cy="617727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736340" y="6572504"/>
            <a:ext cx="1454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Sudmant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et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al.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Nature,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2015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681" y="458724"/>
            <a:ext cx="408495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Machine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503602" y="6421628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88340" y="6171691"/>
            <a:ext cx="738949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https://towardsdatascience.com/ai-machine-learning-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deep-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learning-explained-</a:t>
            </a:r>
            <a:r>
              <a:rPr dirty="0" sz="18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simply-7b553da5b960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57275" y="2023871"/>
            <a:ext cx="7218045" cy="4084320"/>
            <a:chOff x="1057275" y="2023871"/>
            <a:chExt cx="7218045" cy="408432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6287" y="2023871"/>
              <a:ext cx="1399031" cy="40843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922104" y="2046152"/>
              <a:ext cx="1308100" cy="3992879"/>
            </a:xfrm>
            <a:custGeom>
              <a:avLst/>
              <a:gdLst/>
              <a:ahLst/>
              <a:cxnLst/>
              <a:rect l="l" t="t" r="r" b="b"/>
              <a:pathLst>
                <a:path w="1308100" h="3992879">
                  <a:moveTo>
                    <a:pt x="1307495" y="0"/>
                  </a:moveTo>
                  <a:lnTo>
                    <a:pt x="0" y="0"/>
                  </a:lnTo>
                  <a:lnTo>
                    <a:pt x="0" y="3992561"/>
                  </a:lnTo>
                  <a:lnTo>
                    <a:pt x="1307495" y="3992561"/>
                  </a:lnTo>
                  <a:lnTo>
                    <a:pt x="1307495" y="0"/>
                  </a:lnTo>
                  <a:close/>
                </a:path>
              </a:pathLst>
            </a:custGeom>
            <a:solidFill>
              <a:srgbClr val="D7E4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922104" y="2046152"/>
              <a:ext cx="1308100" cy="3992879"/>
            </a:xfrm>
            <a:custGeom>
              <a:avLst/>
              <a:gdLst/>
              <a:ahLst/>
              <a:cxnLst/>
              <a:rect l="l" t="t" r="r" b="b"/>
              <a:pathLst>
                <a:path w="1308100" h="3992879">
                  <a:moveTo>
                    <a:pt x="0" y="0"/>
                  </a:moveTo>
                  <a:lnTo>
                    <a:pt x="1307495" y="0"/>
                  </a:lnTo>
                  <a:lnTo>
                    <a:pt x="1307495" y="3992562"/>
                  </a:lnTo>
                  <a:lnTo>
                    <a:pt x="0" y="399256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9" y="2065529"/>
              <a:ext cx="5855304" cy="397318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62037" y="2060766"/>
              <a:ext cx="5864860" cy="3982720"/>
            </a:xfrm>
            <a:custGeom>
              <a:avLst/>
              <a:gdLst/>
              <a:ahLst/>
              <a:cxnLst/>
              <a:rect l="l" t="t" r="r" b="b"/>
              <a:pathLst>
                <a:path w="5864859" h="3982720">
                  <a:moveTo>
                    <a:pt x="0" y="0"/>
                  </a:moveTo>
                  <a:lnTo>
                    <a:pt x="5864830" y="0"/>
                  </a:lnTo>
                  <a:lnTo>
                    <a:pt x="5864830" y="3982711"/>
                  </a:lnTo>
                  <a:lnTo>
                    <a:pt x="0" y="398271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499326" y="2239771"/>
            <a:ext cx="748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Training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7259599" y="2235599"/>
            <a:ext cx="613410" cy="351790"/>
          </a:xfrm>
          <a:custGeom>
            <a:avLst/>
            <a:gdLst/>
            <a:ahLst/>
            <a:cxnLst/>
            <a:rect l="l" t="t" r="r" b="b"/>
            <a:pathLst>
              <a:path w="613409" h="351789">
                <a:moveTo>
                  <a:pt x="613062" y="0"/>
                </a:moveTo>
                <a:lnTo>
                  <a:pt x="0" y="0"/>
                </a:lnTo>
                <a:lnTo>
                  <a:pt x="0" y="351200"/>
                </a:lnTo>
                <a:lnTo>
                  <a:pt x="613062" y="351200"/>
                </a:lnTo>
                <a:lnTo>
                  <a:pt x="613062" y="0"/>
                </a:lnTo>
                <a:close/>
              </a:path>
            </a:pathLst>
          </a:custGeom>
          <a:solidFill>
            <a:srgbClr val="C3D6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338339" y="2255011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7182821" y="5330752"/>
            <a:ext cx="767080" cy="351790"/>
          </a:xfrm>
          <a:custGeom>
            <a:avLst/>
            <a:gdLst/>
            <a:ahLst/>
            <a:cxnLst/>
            <a:rect l="l" t="t" r="r" b="b"/>
            <a:pathLst>
              <a:path w="767079" h="351789">
                <a:moveTo>
                  <a:pt x="766615" y="0"/>
                </a:moveTo>
                <a:lnTo>
                  <a:pt x="0" y="0"/>
                </a:lnTo>
                <a:lnTo>
                  <a:pt x="0" y="351201"/>
                </a:lnTo>
                <a:lnTo>
                  <a:pt x="766615" y="351201"/>
                </a:lnTo>
                <a:lnTo>
                  <a:pt x="766615" y="0"/>
                </a:lnTo>
                <a:close/>
              </a:path>
            </a:pathLst>
          </a:custGeom>
          <a:solidFill>
            <a:srgbClr val="C3D6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261561" y="5351779"/>
            <a:ext cx="691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406896" y="2554223"/>
            <a:ext cx="1277620" cy="2914015"/>
            <a:chOff x="6406896" y="2554223"/>
            <a:chExt cx="1277620" cy="2914015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6896" y="2554223"/>
              <a:ext cx="1207007" cy="96316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524170" y="2576691"/>
              <a:ext cx="1049655" cy="802640"/>
            </a:xfrm>
            <a:custGeom>
              <a:avLst/>
              <a:gdLst/>
              <a:ahLst/>
              <a:cxnLst/>
              <a:rect l="l" t="t" r="r" b="b"/>
              <a:pathLst>
                <a:path w="1049654" h="802639">
                  <a:moveTo>
                    <a:pt x="37595" y="725959"/>
                  </a:moveTo>
                  <a:lnTo>
                    <a:pt x="0" y="802410"/>
                  </a:lnTo>
                  <a:lnTo>
                    <a:pt x="83717" y="786616"/>
                  </a:lnTo>
                  <a:lnTo>
                    <a:pt x="74187" y="774084"/>
                  </a:lnTo>
                  <a:lnTo>
                    <a:pt x="58233" y="774084"/>
                  </a:lnTo>
                  <a:lnTo>
                    <a:pt x="42859" y="753865"/>
                  </a:lnTo>
                  <a:lnTo>
                    <a:pt x="52969" y="746178"/>
                  </a:lnTo>
                  <a:lnTo>
                    <a:pt x="37595" y="725959"/>
                  </a:lnTo>
                  <a:close/>
                </a:path>
                <a:path w="1049654" h="802639">
                  <a:moveTo>
                    <a:pt x="52969" y="746178"/>
                  </a:moveTo>
                  <a:lnTo>
                    <a:pt x="42859" y="753865"/>
                  </a:lnTo>
                  <a:lnTo>
                    <a:pt x="58233" y="774084"/>
                  </a:lnTo>
                  <a:lnTo>
                    <a:pt x="68342" y="766396"/>
                  </a:lnTo>
                  <a:lnTo>
                    <a:pt x="52969" y="746178"/>
                  </a:lnTo>
                  <a:close/>
                </a:path>
                <a:path w="1049654" h="802639">
                  <a:moveTo>
                    <a:pt x="68342" y="766396"/>
                  </a:moveTo>
                  <a:lnTo>
                    <a:pt x="58233" y="774084"/>
                  </a:lnTo>
                  <a:lnTo>
                    <a:pt x="74187" y="774084"/>
                  </a:lnTo>
                  <a:lnTo>
                    <a:pt x="68342" y="766396"/>
                  </a:lnTo>
                  <a:close/>
                </a:path>
                <a:path w="1049654" h="802639">
                  <a:moveTo>
                    <a:pt x="1034272" y="0"/>
                  </a:moveTo>
                  <a:lnTo>
                    <a:pt x="52969" y="746178"/>
                  </a:lnTo>
                  <a:lnTo>
                    <a:pt x="68342" y="766396"/>
                  </a:lnTo>
                  <a:lnTo>
                    <a:pt x="1049647" y="20218"/>
                  </a:lnTo>
                  <a:lnTo>
                    <a:pt x="1034272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3952" y="4044695"/>
              <a:ext cx="1210055" cy="142341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514396" y="4066414"/>
              <a:ext cx="1052195" cy="1264920"/>
            </a:xfrm>
            <a:custGeom>
              <a:avLst/>
              <a:gdLst/>
              <a:ahLst/>
              <a:cxnLst/>
              <a:rect l="l" t="t" r="r" b="b"/>
              <a:pathLst>
                <a:path w="1052195" h="1264920">
                  <a:moveTo>
                    <a:pt x="993311" y="1213795"/>
                  </a:moveTo>
                  <a:lnTo>
                    <a:pt x="973761" y="1230011"/>
                  </a:lnTo>
                  <a:lnTo>
                    <a:pt x="1051733" y="1264338"/>
                  </a:lnTo>
                  <a:lnTo>
                    <a:pt x="1042240" y="1223571"/>
                  </a:lnTo>
                  <a:lnTo>
                    <a:pt x="1001420" y="1223571"/>
                  </a:lnTo>
                  <a:lnTo>
                    <a:pt x="993311" y="1213795"/>
                  </a:lnTo>
                  <a:close/>
                </a:path>
                <a:path w="1052195" h="1264920">
                  <a:moveTo>
                    <a:pt x="1012862" y="1197579"/>
                  </a:moveTo>
                  <a:lnTo>
                    <a:pt x="993311" y="1213795"/>
                  </a:lnTo>
                  <a:lnTo>
                    <a:pt x="1001420" y="1223571"/>
                  </a:lnTo>
                  <a:lnTo>
                    <a:pt x="1020970" y="1207355"/>
                  </a:lnTo>
                  <a:lnTo>
                    <a:pt x="1012862" y="1197579"/>
                  </a:lnTo>
                  <a:close/>
                </a:path>
                <a:path w="1052195" h="1264920">
                  <a:moveTo>
                    <a:pt x="1032412" y="1181364"/>
                  </a:moveTo>
                  <a:lnTo>
                    <a:pt x="1012862" y="1197579"/>
                  </a:lnTo>
                  <a:lnTo>
                    <a:pt x="1020970" y="1207355"/>
                  </a:lnTo>
                  <a:lnTo>
                    <a:pt x="1001420" y="1223571"/>
                  </a:lnTo>
                  <a:lnTo>
                    <a:pt x="1042240" y="1223571"/>
                  </a:lnTo>
                  <a:lnTo>
                    <a:pt x="1032412" y="1181364"/>
                  </a:lnTo>
                  <a:close/>
                </a:path>
                <a:path w="1052195" h="1264920">
                  <a:moveTo>
                    <a:pt x="19549" y="0"/>
                  </a:moveTo>
                  <a:lnTo>
                    <a:pt x="0" y="16215"/>
                  </a:lnTo>
                  <a:lnTo>
                    <a:pt x="993311" y="1213795"/>
                  </a:lnTo>
                  <a:lnTo>
                    <a:pt x="1012862" y="1197579"/>
                  </a:lnTo>
                  <a:lnTo>
                    <a:pt x="19549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932483" y="1423923"/>
            <a:ext cx="34778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ML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=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Data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+ </a:t>
            </a:r>
            <a:r>
              <a:rPr dirty="0" sz="2800" spc="-10" b="1">
                <a:latin typeface="Calibri"/>
                <a:cs typeface="Calibri"/>
              </a:rPr>
              <a:t>Algorithms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9209" y="6481572"/>
            <a:ext cx="1206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40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6667" y="133095"/>
            <a:ext cx="727519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72435" marR="5080" indent="-296037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181818"/>
                </a:solidFill>
                <a:latin typeface="Arial"/>
                <a:cs typeface="Arial"/>
              </a:rPr>
              <a:t>Human</a:t>
            </a:r>
            <a:r>
              <a:rPr dirty="0" sz="2500" spc="-13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181818"/>
                </a:solidFill>
                <a:latin typeface="Arial"/>
                <a:cs typeface="Arial"/>
              </a:rPr>
              <a:t>Genome</a:t>
            </a:r>
            <a:r>
              <a:rPr dirty="0" sz="2500" spc="-12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181818"/>
                </a:solidFill>
                <a:latin typeface="Arial"/>
                <a:cs typeface="Arial"/>
              </a:rPr>
              <a:t>Structural</a:t>
            </a:r>
            <a:r>
              <a:rPr dirty="0" sz="2500" spc="-114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181818"/>
                </a:solidFill>
                <a:latin typeface="Arial"/>
                <a:cs typeface="Arial"/>
              </a:rPr>
              <a:t>Variation</a:t>
            </a:r>
            <a:r>
              <a:rPr dirty="0" sz="2500" spc="-12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181818"/>
                </a:solidFill>
                <a:latin typeface="Arial"/>
                <a:cs typeface="Arial"/>
              </a:rPr>
              <a:t>Consortium (HGSVC)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801" y="1221192"/>
            <a:ext cx="3657600" cy="135306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748152" y="6551168"/>
            <a:ext cx="23564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Chaisson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et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al.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Nature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Communications,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93039" y="5564123"/>
            <a:ext cx="8719185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26695" marR="5080" indent="-213995">
              <a:lnSpc>
                <a:spcPts val="1610"/>
              </a:lnSpc>
              <a:spcBef>
                <a:spcPts val="210"/>
              </a:spcBef>
              <a:buFont typeface="Arial"/>
              <a:buChar char="•"/>
              <a:tabLst>
                <a:tab pos="226695" algn="l"/>
                <a:tab pos="227329" algn="l"/>
              </a:tabLst>
            </a:pPr>
            <a:r>
              <a:rPr dirty="0" sz="1400" spc="-25" b="1">
                <a:latin typeface="Arial"/>
                <a:cs typeface="Arial"/>
              </a:rPr>
              <a:t>Identified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818,181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indel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variants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(&lt;50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bp)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and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31,599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structural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variants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(≥50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bp)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per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human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30" b="1">
                <a:latin typeface="Arial"/>
                <a:cs typeface="Arial"/>
              </a:rPr>
              <a:t>genome,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&gt;7x increase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SVs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30" b="1">
                <a:latin typeface="Arial"/>
                <a:cs typeface="Arial"/>
              </a:rPr>
              <a:t>compared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previous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reports,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including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the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1000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30" b="1">
                <a:latin typeface="Arial"/>
                <a:cs typeface="Arial"/>
              </a:rPr>
              <a:t>Genomes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Project</a:t>
            </a:r>
            <a:r>
              <a:rPr dirty="0" sz="1400" spc="-1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574253"/>
            <a:ext cx="9144000" cy="297034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9209" y="6481572"/>
            <a:ext cx="1206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41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6667" y="133095"/>
            <a:ext cx="727519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72435" marR="5080" indent="-296037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181818"/>
                </a:solidFill>
                <a:latin typeface="Arial"/>
                <a:cs typeface="Arial"/>
              </a:rPr>
              <a:t>Human</a:t>
            </a:r>
            <a:r>
              <a:rPr dirty="0" sz="2500" spc="-13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181818"/>
                </a:solidFill>
                <a:latin typeface="Arial"/>
                <a:cs typeface="Arial"/>
              </a:rPr>
              <a:t>Genome</a:t>
            </a:r>
            <a:r>
              <a:rPr dirty="0" sz="2500" spc="-12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181818"/>
                </a:solidFill>
                <a:latin typeface="Arial"/>
                <a:cs typeface="Arial"/>
              </a:rPr>
              <a:t>Structural</a:t>
            </a:r>
            <a:r>
              <a:rPr dirty="0" sz="2500" spc="-114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181818"/>
                </a:solidFill>
                <a:latin typeface="Arial"/>
                <a:cs typeface="Arial"/>
              </a:rPr>
              <a:t>Variation</a:t>
            </a:r>
            <a:r>
              <a:rPr dirty="0" sz="2500" spc="-12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181818"/>
                </a:solidFill>
                <a:latin typeface="Arial"/>
                <a:cs typeface="Arial"/>
              </a:rPr>
              <a:t>Consortium (HGSVC)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77092" y="6481064"/>
            <a:ext cx="23564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Chaisson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et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al.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Nature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Communications,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731916" y="1739391"/>
            <a:ext cx="34988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latin typeface="Arial"/>
                <a:cs typeface="Arial"/>
              </a:rPr>
              <a:t>Jia</a:t>
            </a:r>
            <a:r>
              <a:rPr dirty="0" sz="700" spc="-20" b="1">
                <a:latin typeface="Arial"/>
                <a:cs typeface="Arial"/>
              </a:rPr>
              <a:t> </a:t>
            </a:r>
            <a:r>
              <a:rPr dirty="0" sz="700" spc="-25" b="1">
                <a:latin typeface="Arial"/>
                <a:cs typeface="Arial"/>
              </a:rPr>
              <a:t>Wen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2445" y="852825"/>
            <a:ext cx="756019" cy="860743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8390621" y="1730247"/>
            <a:ext cx="60833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0" b="1">
                <a:latin typeface="Arial"/>
                <a:cs typeface="Arial"/>
              </a:rPr>
              <a:t>Conor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Nodzak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2964" y="852825"/>
            <a:ext cx="9131300" cy="5360670"/>
            <a:chOff x="12964" y="852825"/>
            <a:chExt cx="9131300" cy="5360670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8848" y="857252"/>
              <a:ext cx="834915" cy="83491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1915" y="3510713"/>
              <a:ext cx="4642084" cy="270273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4" y="852825"/>
              <a:ext cx="4479410" cy="3088194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367000" y="6447028"/>
            <a:ext cx="18954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Lappalainen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al.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Nature.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2013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571115" y="2102611"/>
            <a:ext cx="4620895" cy="12985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31190" marR="5080" indent="-214629">
              <a:lnSpc>
                <a:spcPct val="99400"/>
              </a:lnSpc>
              <a:spcBef>
                <a:spcPts val="110"/>
              </a:spcBef>
              <a:buFont typeface="Arial"/>
              <a:buChar char="•"/>
              <a:tabLst>
                <a:tab pos="631190" algn="l"/>
                <a:tab pos="631825" algn="l"/>
              </a:tabLst>
            </a:pP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majority of </a:t>
            </a:r>
            <a:r>
              <a:rPr dirty="0" sz="1800" spc="-10" b="1">
                <a:latin typeface="Arial"/>
                <a:cs typeface="Arial"/>
              </a:rPr>
              <a:t>het-</a:t>
            </a:r>
            <a:r>
              <a:rPr dirty="0" sz="1800" b="1">
                <a:latin typeface="Arial"/>
                <a:cs typeface="Arial"/>
              </a:rPr>
              <a:t>SVs </a:t>
            </a:r>
            <a:r>
              <a:rPr dirty="0" sz="1800" spc="-10" b="1">
                <a:latin typeface="Arial"/>
                <a:cs typeface="Arial"/>
              </a:rPr>
              <a:t>tested </a:t>
            </a:r>
            <a:r>
              <a:rPr dirty="0" sz="1800" b="1">
                <a:latin typeface="Arial"/>
                <a:cs typeface="Arial"/>
              </a:rPr>
              <a:t>significantly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affected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target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gene </a:t>
            </a:r>
            <a:r>
              <a:rPr dirty="0" sz="1800" b="1">
                <a:latin typeface="Arial"/>
                <a:cs typeface="Arial"/>
              </a:rPr>
              <a:t>expression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allele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specific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manner.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120014" indent="-107314">
              <a:lnSpc>
                <a:spcPct val="100000"/>
              </a:lnSpc>
              <a:buFont typeface="Arial"/>
              <a:buChar char="•"/>
              <a:tabLst>
                <a:tab pos="120014" algn="l"/>
              </a:tabLst>
            </a:pPr>
            <a:r>
              <a:rPr dirty="0" sz="1400" b="1">
                <a:latin typeface="Arial"/>
                <a:cs typeface="Arial"/>
              </a:rPr>
              <a:t>An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example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rules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against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30" b="1">
                <a:latin typeface="Arial"/>
                <a:cs typeface="Arial"/>
              </a:rPr>
              <a:t>haploblock</a:t>
            </a:r>
            <a:r>
              <a:rPr dirty="0" sz="1400" spc="-9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ASE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effect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40739" y="3977132"/>
            <a:ext cx="807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SNP-ASE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226507" y="3949700"/>
            <a:ext cx="666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Calibri"/>
                <a:cs typeface="Calibri"/>
              </a:rPr>
              <a:t>SV-</a:t>
            </a:r>
            <a:r>
              <a:rPr dirty="0" sz="1800" spc="-25">
                <a:latin typeface="Calibri"/>
                <a:cs typeface="Calibri"/>
              </a:rPr>
              <a:t>ASE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0840" rIns="0" bIns="0" rtlCol="0" vert="horz">
            <a:spAutoFit/>
          </a:bodyPr>
          <a:lstStyle/>
          <a:p>
            <a:pPr marL="522605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An</a:t>
            </a:r>
            <a:r>
              <a:rPr dirty="0" sz="4000" spc="-55"/>
              <a:t> </a:t>
            </a:r>
            <a:r>
              <a:rPr dirty="0" sz="4000"/>
              <a:t>Example</a:t>
            </a:r>
            <a:r>
              <a:rPr dirty="0" sz="4000" spc="-40"/>
              <a:t> </a:t>
            </a:r>
            <a:r>
              <a:rPr dirty="0" sz="4000"/>
              <a:t>of</a:t>
            </a:r>
            <a:r>
              <a:rPr dirty="0" sz="4000" spc="-30"/>
              <a:t> </a:t>
            </a:r>
            <a:r>
              <a:rPr dirty="0" sz="4000"/>
              <a:t>Phased</a:t>
            </a:r>
            <a:r>
              <a:rPr dirty="0" sz="4000" spc="-40"/>
              <a:t> </a:t>
            </a:r>
            <a:r>
              <a:rPr dirty="0" sz="4000" spc="-10"/>
              <a:t>Chromosomes</a:t>
            </a:r>
            <a:endParaRPr sz="4000"/>
          </a:p>
        </p:txBody>
      </p:sp>
      <p:sp>
        <p:nvSpPr>
          <p:cNvPr id="3" name="object 3" descr=""/>
          <p:cNvSpPr txBox="1"/>
          <p:nvPr/>
        </p:nvSpPr>
        <p:spPr>
          <a:xfrm>
            <a:off x="1311432" y="6037579"/>
            <a:ext cx="7295515" cy="78613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200">
                <a:solidFill>
                  <a:srgbClr val="222222"/>
                </a:solidFill>
                <a:latin typeface="Arial"/>
                <a:cs typeface="Arial"/>
              </a:rPr>
              <a:t>Characteristics</a:t>
            </a:r>
            <a:r>
              <a:rPr dirty="0" sz="1200" spc="-3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22222"/>
                </a:solidFill>
                <a:latin typeface="Arial"/>
                <a:cs typeface="Arial"/>
              </a:rPr>
              <a:t>of</a:t>
            </a:r>
            <a:r>
              <a:rPr dirty="0" sz="1200" spc="-20">
                <a:solidFill>
                  <a:srgbClr val="222222"/>
                </a:solidFill>
                <a:latin typeface="Arial"/>
                <a:cs typeface="Arial"/>
              </a:rPr>
              <a:t> SNV-</a:t>
            </a:r>
            <a:r>
              <a:rPr dirty="0" sz="1200">
                <a:solidFill>
                  <a:srgbClr val="222222"/>
                </a:solidFill>
                <a:latin typeface="Arial"/>
                <a:cs typeface="Arial"/>
              </a:rPr>
              <a:t>based</a:t>
            </a:r>
            <a:r>
              <a:rPr dirty="0" sz="1200" spc="-2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22222"/>
                </a:solidFill>
                <a:latin typeface="Arial"/>
                <a:cs typeface="Arial"/>
              </a:rPr>
              <a:t>haplotypes</a:t>
            </a:r>
            <a:r>
              <a:rPr dirty="0" sz="1200" spc="-2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22222"/>
                </a:solidFill>
                <a:latin typeface="Arial"/>
                <a:cs typeface="Arial"/>
              </a:rPr>
              <a:t>obtained</a:t>
            </a:r>
            <a:r>
              <a:rPr dirty="0" sz="1200" spc="-2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22222"/>
                </a:solidFill>
                <a:latin typeface="Arial"/>
                <a:cs typeface="Arial"/>
              </a:rPr>
              <a:t>from</a:t>
            </a:r>
            <a:r>
              <a:rPr dirty="0" sz="1200" spc="-2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22222"/>
                </a:solidFill>
                <a:latin typeface="Arial"/>
                <a:cs typeface="Arial"/>
              </a:rPr>
              <a:t>different</a:t>
            </a:r>
            <a:r>
              <a:rPr dirty="0" sz="1200" spc="-2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22222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22222"/>
                </a:solidFill>
                <a:latin typeface="Arial"/>
                <a:cs typeface="Arial"/>
              </a:rPr>
              <a:t>sources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79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  <a:p>
            <a:pPr algn="r" marR="23495">
              <a:lnSpc>
                <a:spcPct val="100000"/>
              </a:lnSpc>
              <a:spcBef>
                <a:spcPts val="445"/>
              </a:spcBef>
            </a:pPr>
            <a:r>
              <a:rPr dirty="0" sz="900">
                <a:latin typeface="Arial"/>
                <a:cs typeface="Arial"/>
              </a:rPr>
              <a:t>Chaisson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et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al.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Nature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Communications,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2019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84930"/>
            <a:ext cx="9138671" cy="28135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9209" y="6481572"/>
            <a:ext cx="1206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43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75073" y="547623"/>
            <a:ext cx="1670685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10" b="1">
                <a:solidFill>
                  <a:srgbClr val="181818"/>
                </a:solidFill>
                <a:latin typeface="Arial"/>
                <a:cs typeface="Arial"/>
              </a:rPr>
              <a:t>HGSVC2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660596" y="1590547"/>
            <a:ext cx="2357120" cy="449707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75"/>
              </a:spcBef>
            </a:pP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De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novo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assembly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of</a:t>
            </a:r>
            <a:r>
              <a:rPr dirty="0" sz="1200" spc="-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1D1D1D"/>
                </a:solidFill>
                <a:latin typeface="Arial"/>
                <a:cs typeface="Arial"/>
              </a:rPr>
              <a:t>64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haplotypes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32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diverse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human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genomes,</a:t>
            </a:r>
            <a:r>
              <a:rPr dirty="0" sz="1200" spc="-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using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long-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read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1D1D1D"/>
                </a:solidFill>
                <a:latin typeface="Arial"/>
                <a:cs typeface="Arial"/>
              </a:rPr>
              <a:t>and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strand-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specific</a:t>
            </a:r>
            <a:r>
              <a:rPr dirty="0" sz="1200" spc="3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sequencing technologies</a:t>
            </a:r>
            <a:endParaRPr sz="1200">
              <a:latin typeface="Arial"/>
              <a:cs typeface="Arial"/>
            </a:endParaRPr>
          </a:p>
          <a:p>
            <a:pPr marL="12700" marR="128905">
              <a:lnSpc>
                <a:spcPct val="120000"/>
              </a:lnSpc>
              <a:spcBef>
                <a:spcPts val="575"/>
              </a:spcBef>
            </a:pP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Catalog</a:t>
            </a:r>
            <a:r>
              <a:rPr dirty="0" sz="1200" spc="-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107,590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structural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variants</a:t>
            </a:r>
            <a:r>
              <a:rPr dirty="0" sz="1200" spc="-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(SVs),</a:t>
            </a:r>
            <a:r>
              <a:rPr dirty="0" sz="1200" spc="-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of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which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68%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1D1D1D"/>
                </a:solidFill>
                <a:latin typeface="Arial"/>
                <a:cs typeface="Arial"/>
              </a:rPr>
              <a:t>are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not</a:t>
            </a:r>
            <a:r>
              <a:rPr dirty="0" sz="12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discovered by</a:t>
            </a:r>
            <a:r>
              <a:rPr dirty="0" sz="12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short-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read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sequencing</a:t>
            </a:r>
            <a:endParaRPr sz="1200">
              <a:latin typeface="Arial"/>
              <a:cs typeface="Arial"/>
            </a:endParaRPr>
          </a:p>
          <a:p>
            <a:pPr marL="12700" marR="47625">
              <a:lnSpc>
                <a:spcPct val="121700"/>
              </a:lnSpc>
              <a:spcBef>
                <a:spcPts val="550"/>
              </a:spcBef>
            </a:pP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Graph-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genotyping</a:t>
            </a:r>
            <a:r>
              <a:rPr dirty="0" sz="1200" spc="-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50,340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SVs,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with</a:t>
            </a:r>
            <a:r>
              <a:rPr dirty="0" sz="1200" spc="-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1,525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expression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quantitative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trait</a:t>
            </a:r>
            <a:r>
              <a:rPr dirty="0" sz="12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loci</a:t>
            </a:r>
            <a:r>
              <a:rPr dirty="0" sz="12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1D1D1D"/>
                </a:solidFill>
                <a:latin typeface="Arial"/>
                <a:cs typeface="Arial"/>
              </a:rPr>
              <a:t>(SV-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eQTLs)</a:t>
            </a:r>
            <a:endParaRPr sz="1200">
              <a:latin typeface="Arial"/>
              <a:cs typeface="Arial"/>
            </a:endParaRPr>
          </a:p>
          <a:p>
            <a:pPr marL="12700" marR="421005">
              <a:lnSpc>
                <a:spcPct val="125000"/>
              </a:lnSpc>
              <a:spcBef>
                <a:spcPts val="505"/>
              </a:spcBef>
            </a:pPr>
            <a:r>
              <a:rPr dirty="0" sz="1200" b="1">
                <a:solidFill>
                  <a:srgbClr val="1D1D1D"/>
                </a:solidFill>
                <a:latin typeface="Arial"/>
                <a:cs typeface="Arial"/>
              </a:rPr>
              <a:t>SV</a:t>
            </a:r>
            <a:r>
              <a:rPr dirty="0" sz="1200" spc="-10" b="1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D1D1D"/>
                </a:solidFill>
                <a:latin typeface="Arial"/>
                <a:cs typeface="Arial"/>
              </a:rPr>
              <a:t>eQTLs</a:t>
            </a:r>
            <a:r>
              <a:rPr dirty="0" sz="1200" spc="-10" b="1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D1D1D"/>
                </a:solidFill>
                <a:latin typeface="Arial"/>
                <a:cs typeface="Arial"/>
              </a:rPr>
              <a:t>are</a:t>
            </a:r>
            <a:r>
              <a:rPr dirty="0" sz="1200" spc="-15" b="1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D1D1D"/>
                </a:solidFill>
                <a:latin typeface="Arial"/>
                <a:cs typeface="Arial"/>
              </a:rPr>
              <a:t>enriched </a:t>
            </a:r>
            <a:r>
              <a:rPr dirty="0" sz="1200" spc="-25" b="1">
                <a:solidFill>
                  <a:srgbClr val="1D1D1D"/>
                </a:solidFill>
                <a:latin typeface="Arial"/>
                <a:cs typeface="Arial"/>
              </a:rPr>
              <a:t>for </a:t>
            </a:r>
            <a:r>
              <a:rPr dirty="0" sz="1200" b="1">
                <a:solidFill>
                  <a:srgbClr val="1D1D1D"/>
                </a:solidFill>
                <a:latin typeface="Arial"/>
                <a:cs typeface="Arial"/>
              </a:rPr>
              <a:t>GWAS</a:t>
            </a:r>
            <a:r>
              <a:rPr dirty="0" sz="1200" spc="-70" b="1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1D1D1D"/>
                </a:solidFill>
                <a:latin typeface="Arial"/>
                <a:cs typeface="Arial"/>
              </a:rPr>
              <a:t>signals</a:t>
            </a:r>
            <a:endParaRPr sz="1200">
              <a:latin typeface="Arial"/>
              <a:cs typeface="Arial"/>
            </a:endParaRPr>
          </a:p>
          <a:p>
            <a:pPr marL="12700" marR="21590">
              <a:lnSpc>
                <a:spcPct val="119600"/>
              </a:lnSpc>
              <a:spcBef>
                <a:spcPts val="585"/>
              </a:spcBef>
            </a:pPr>
            <a:r>
              <a:rPr dirty="0" sz="1200" b="1">
                <a:solidFill>
                  <a:srgbClr val="1D1D1D"/>
                </a:solidFill>
                <a:latin typeface="Arial"/>
                <a:cs typeface="Arial"/>
              </a:rPr>
              <a:t>GWAS</a:t>
            </a:r>
            <a:r>
              <a:rPr dirty="0" sz="1200" spc="-30" b="1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D1D1D"/>
                </a:solidFill>
                <a:latin typeface="Arial"/>
                <a:cs typeface="Arial"/>
              </a:rPr>
              <a:t>and</a:t>
            </a:r>
            <a:r>
              <a:rPr dirty="0" sz="1200" spc="-10" b="1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1D1D1D"/>
                </a:solidFill>
                <a:latin typeface="Arial"/>
                <a:cs typeface="Arial"/>
              </a:rPr>
              <a:t>eQTL</a:t>
            </a:r>
            <a:r>
              <a:rPr dirty="0" sz="1200" spc="-30" b="1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1D1D1D"/>
                </a:solidFill>
                <a:latin typeface="Arial"/>
                <a:cs typeface="Arial"/>
              </a:rPr>
              <a:t>co-localization </a:t>
            </a:r>
            <a:r>
              <a:rPr dirty="0" sz="1200" b="1">
                <a:solidFill>
                  <a:srgbClr val="1D1D1D"/>
                </a:solidFill>
                <a:latin typeface="Arial"/>
                <a:cs typeface="Arial"/>
              </a:rPr>
              <a:t>analysis</a:t>
            </a:r>
            <a:r>
              <a:rPr dirty="0" sz="1200" spc="5" b="1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using</a:t>
            </a:r>
            <a:r>
              <a:rPr dirty="0" sz="12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a</a:t>
            </a:r>
            <a:r>
              <a:rPr dirty="0" sz="1200" spc="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Summary-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data-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based</a:t>
            </a:r>
            <a:r>
              <a:rPr dirty="0" sz="120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Mendelian</a:t>
            </a:r>
            <a:r>
              <a:rPr dirty="0" sz="1200" spc="-3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Randomization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(SMR)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test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identified</a:t>
            </a:r>
            <a:r>
              <a:rPr dirty="0" sz="1200" spc="31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D1D1D"/>
                </a:solidFill>
                <a:latin typeface="Arial"/>
                <a:cs typeface="Arial"/>
              </a:rPr>
              <a:t>1,178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 GWAS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genes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have</a:t>
            </a:r>
            <a:r>
              <a:rPr dirty="0" sz="1200" spc="-2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an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D1D1D"/>
                </a:solidFill>
                <a:latin typeface="Arial"/>
                <a:cs typeface="Arial"/>
              </a:rPr>
              <a:t>SV</a:t>
            </a:r>
            <a:r>
              <a:rPr dirty="0" sz="1200" spc="-15">
                <a:solidFill>
                  <a:srgbClr val="1D1D1D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1D1D1D"/>
                </a:solidFill>
                <a:latin typeface="Arial"/>
                <a:cs typeface="Arial"/>
              </a:rPr>
              <a:t>eQTL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593339" y="6443979"/>
            <a:ext cx="3162935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Ebert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al.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Science,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in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revision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</a:t>
            </a:r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www.biorxiv.org/content/10.1101/2020.12.16.423102v1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191" y="218687"/>
            <a:ext cx="8903335" cy="5779770"/>
            <a:chOff x="12191" y="218687"/>
            <a:chExt cx="8903335" cy="577977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0483" y="228600"/>
              <a:ext cx="834916" cy="83491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5447" y="218687"/>
              <a:ext cx="844174" cy="84417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1" y="1155191"/>
              <a:ext cx="6541008" cy="4843272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8347002" y="1114551"/>
            <a:ext cx="39814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0" b="1">
                <a:latin typeface="Arial"/>
                <a:cs typeface="Arial"/>
              </a:rPr>
              <a:t>Chong</a:t>
            </a:r>
            <a:r>
              <a:rPr dirty="0" sz="700" spc="-5" b="1">
                <a:latin typeface="Arial"/>
                <a:cs typeface="Arial"/>
              </a:rPr>
              <a:t> </a:t>
            </a:r>
            <a:r>
              <a:rPr dirty="0" sz="700" spc="-25" b="1">
                <a:latin typeface="Arial"/>
                <a:cs typeface="Arial"/>
              </a:rPr>
              <a:t>Li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10673" y="1114551"/>
            <a:ext cx="51308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latin typeface="Arial"/>
                <a:cs typeface="Arial"/>
              </a:rPr>
              <a:t>Junjie</a:t>
            </a:r>
            <a:r>
              <a:rPr dirty="0" sz="700" spc="-30" b="1">
                <a:latin typeface="Arial"/>
                <a:cs typeface="Arial"/>
              </a:rPr>
              <a:t> </a:t>
            </a:r>
            <a:r>
              <a:rPr dirty="0" sz="700" spc="-20" b="1">
                <a:latin typeface="Arial"/>
                <a:cs typeface="Arial"/>
              </a:rPr>
              <a:t>Chen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9209" y="6481572"/>
            <a:ext cx="1206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44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6794" y="0"/>
            <a:ext cx="3555205" cy="672388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081746" y="5977635"/>
            <a:ext cx="3162935" cy="312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9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Ebert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al.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Science,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in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revision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070"/>
              </a:lnSpc>
            </a:pPr>
            <a:r>
              <a:rPr dirty="0" u="sng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</a:t>
            </a:r>
            <a:r>
              <a:rPr dirty="0" u="sng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www.biorxiv.org/content/10.1101/2020.12.16.423102v1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7228" rIns="0" bIns="0" rtlCol="0" vert="horz">
            <a:spAutoFit/>
          </a:bodyPr>
          <a:lstStyle/>
          <a:p>
            <a:pPr marL="5089525">
              <a:lnSpc>
                <a:spcPct val="100000"/>
              </a:lnSpc>
              <a:spcBef>
                <a:spcPts val="100"/>
              </a:spcBef>
            </a:pP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HGSVC2</a:t>
            </a:r>
            <a:r>
              <a:rPr dirty="0" sz="3100" spc="20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spc="-10" b="1">
                <a:solidFill>
                  <a:srgbClr val="181818"/>
                </a:solidFill>
                <a:latin typeface="Arial"/>
                <a:cs typeface="Arial"/>
              </a:rPr>
              <a:t>Pipeline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1480" rIns="0" bIns="0" rtlCol="0" vert="horz">
            <a:spAutoFit/>
          </a:bodyPr>
          <a:lstStyle/>
          <a:p>
            <a:pPr marL="415925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181818"/>
                </a:solidFill>
                <a:latin typeface="Arial"/>
                <a:cs typeface="Arial"/>
              </a:rPr>
              <a:t>An</a:t>
            </a:r>
            <a:r>
              <a:rPr dirty="0" sz="3200" spc="-4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181818"/>
                </a:solidFill>
                <a:latin typeface="Arial"/>
                <a:cs typeface="Arial"/>
              </a:rPr>
              <a:t>Example</a:t>
            </a:r>
            <a:r>
              <a:rPr dirty="0" sz="3200" spc="-2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dirty="0" sz="3200" spc="-3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181818"/>
                </a:solidFill>
                <a:latin typeface="Arial"/>
                <a:cs typeface="Arial"/>
              </a:rPr>
              <a:t>eQTL</a:t>
            </a:r>
            <a:r>
              <a:rPr dirty="0" sz="3200" spc="-9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200" spc="-35" b="1">
                <a:solidFill>
                  <a:srgbClr val="181818"/>
                </a:solidFill>
                <a:latin typeface="Arial"/>
                <a:cs typeface="Arial"/>
              </a:rPr>
              <a:t>GWAS</a:t>
            </a:r>
            <a:r>
              <a:rPr dirty="0" sz="3200" spc="-13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181818"/>
                </a:solidFill>
                <a:latin typeface="Arial"/>
                <a:cs typeface="Arial"/>
              </a:rPr>
              <a:t>Associations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85800" y="1219200"/>
            <a:ext cx="4724400" cy="4768850"/>
            <a:chOff x="685800" y="1219200"/>
            <a:chExt cx="4724400" cy="476885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1365503"/>
              <a:ext cx="2613695" cy="462229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85800" y="1219199"/>
              <a:ext cx="1066800" cy="4261485"/>
            </a:xfrm>
            <a:custGeom>
              <a:avLst/>
              <a:gdLst/>
              <a:ahLst/>
              <a:cxnLst/>
              <a:rect l="l" t="t" r="r" b="b"/>
              <a:pathLst>
                <a:path w="1066800" h="4261485">
                  <a:moveTo>
                    <a:pt x="457200" y="3651504"/>
                  </a:moveTo>
                  <a:lnTo>
                    <a:pt x="0" y="3651504"/>
                  </a:lnTo>
                  <a:lnTo>
                    <a:pt x="0" y="4261104"/>
                  </a:lnTo>
                  <a:lnTo>
                    <a:pt x="457200" y="4261104"/>
                  </a:lnTo>
                  <a:lnTo>
                    <a:pt x="457200" y="3651504"/>
                  </a:lnTo>
                  <a:close/>
                </a:path>
                <a:path w="1066800" h="4261485">
                  <a:moveTo>
                    <a:pt x="1066800" y="0"/>
                  </a:moveTo>
                  <a:lnTo>
                    <a:pt x="454152" y="0"/>
                  </a:lnTo>
                  <a:lnTo>
                    <a:pt x="454152" y="451104"/>
                  </a:lnTo>
                  <a:lnTo>
                    <a:pt x="1066800" y="451104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1000" y="1981200"/>
              <a:ext cx="1219200" cy="38100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3812540" y="3596132"/>
            <a:ext cx="4921250" cy="22199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97815" marR="5080" indent="-285115">
              <a:lnSpc>
                <a:spcPct val="98900"/>
              </a:lnSpc>
              <a:spcBef>
                <a:spcPts val="120"/>
              </a:spcBef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1,069-</a:t>
            </a:r>
            <a:r>
              <a:rPr dirty="0" sz="1800">
                <a:latin typeface="Arial"/>
                <a:cs typeface="Arial"/>
              </a:rPr>
              <a:t>base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deletion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(chr21-14088468-</a:t>
            </a:r>
            <a:r>
              <a:rPr dirty="0" sz="1800" spc="-20">
                <a:latin typeface="Arial"/>
                <a:cs typeface="Arial"/>
              </a:rPr>
              <a:t>DEL- </a:t>
            </a:r>
            <a:r>
              <a:rPr dirty="0" sz="1800">
                <a:latin typeface="Arial"/>
                <a:cs typeface="Arial"/>
              </a:rPr>
              <a:t>1069)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downstream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LIPI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linked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increased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expression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LIPI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(q-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= </a:t>
            </a:r>
            <a:r>
              <a:rPr dirty="0" sz="1800">
                <a:latin typeface="Arial"/>
                <a:cs typeface="Arial"/>
              </a:rPr>
              <a:t>0.0022,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=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0.44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[0.38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10">
                <a:latin typeface="Arial"/>
                <a:cs typeface="Arial"/>
              </a:rPr>
              <a:t> 0.50]).</a:t>
            </a:r>
            <a:endParaRPr sz="1800">
              <a:latin typeface="Arial"/>
              <a:cs typeface="Arial"/>
            </a:endParaRPr>
          </a:p>
          <a:p>
            <a:pPr marL="297815" marR="17145" indent="-285115">
              <a:lnSpc>
                <a:spcPct val="100400"/>
              </a:lnSpc>
              <a:spcBef>
                <a:spcPts val="40"/>
              </a:spcBef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latin typeface="Arial"/>
                <a:cs typeface="Arial"/>
              </a:rPr>
              <a:t>SNPs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locus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associated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heart </a:t>
            </a:r>
            <a:r>
              <a:rPr dirty="0" sz="1800">
                <a:latin typeface="Arial"/>
                <a:cs typeface="Arial"/>
              </a:rPr>
              <a:t>rate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patients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heart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failure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reduced </a:t>
            </a:r>
            <a:r>
              <a:rPr dirty="0" sz="1800">
                <a:latin typeface="Arial"/>
                <a:cs typeface="Arial"/>
              </a:rPr>
              <a:t>ejection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fraction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previous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genome-</a:t>
            </a:r>
            <a:r>
              <a:rPr dirty="0" sz="1800" spc="-20">
                <a:latin typeface="Arial"/>
                <a:cs typeface="Arial"/>
              </a:rPr>
              <a:t>wide </a:t>
            </a:r>
            <a:r>
              <a:rPr dirty="0" sz="1800">
                <a:latin typeface="Arial"/>
                <a:cs typeface="Arial"/>
              </a:rPr>
              <a:t>association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study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(GWAS,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p-</a:t>
            </a:r>
            <a:r>
              <a:rPr dirty="0" sz="1800">
                <a:latin typeface="Arial"/>
                <a:cs typeface="Arial"/>
              </a:rPr>
              <a:t>value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9.0e-</a:t>
            </a:r>
            <a:r>
              <a:rPr dirty="0" sz="1800" spc="-20">
                <a:latin typeface="Arial"/>
                <a:cs typeface="Arial"/>
              </a:rPr>
              <a:t>06).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191000" y="1981200"/>
            <a:ext cx="1219200" cy="38100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SV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3600" y="1981200"/>
            <a:ext cx="838200" cy="38100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5943600" y="1981200"/>
            <a:ext cx="838200" cy="381000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172085">
              <a:lnSpc>
                <a:spcPct val="100000"/>
              </a:lnSpc>
              <a:spcBef>
                <a:spcPts val="310"/>
              </a:spcBef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Gene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544594" y="1111250"/>
            <a:ext cx="4551045" cy="2120900"/>
            <a:chOff x="4544594" y="1111250"/>
            <a:chExt cx="4551045" cy="2120900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5373" y="1111250"/>
              <a:ext cx="2009857" cy="21209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544593" y="1747430"/>
              <a:ext cx="2541270" cy="255270"/>
            </a:xfrm>
            <a:custGeom>
              <a:avLst/>
              <a:gdLst/>
              <a:ahLst/>
              <a:cxnLst/>
              <a:rect l="l" t="t" r="r" b="b"/>
              <a:pathLst>
                <a:path w="2541270" h="255269">
                  <a:moveTo>
                    <a:pt x="1574723" y="240880"/>
                  </a:moveTo>
                  <a:lnTo>
                    <a:pt x="1568881" y="197078"/>
                  </a:lnTo>
                  <a:lnTo>
                    <a:pt x="1563446" y="156425"/>
                  </a:lnTo>
                  <a:lnTo>
                    <a:pt x="1540852" y="171780"/>
                  </a:lnTo>
                  <a:lnTo>
                    <a:pt x="1531239" y="161658"/>
                  </a:lnTo>
                  <a:lnTo>
                    <a:pt x="1496402" y="140830"/>
                  </a:lnTo>
                  <a:lnTo>
                    <a:pt x="1456944" y="122174"/>
                  </a:lnTo>
                  <a:lnTo>
                    <a:pt x="1411655" y="104533"/>
                  </a:lnTo>
                  <a:lnTo>
                    <a:pt x="1361033" y="87985"/>
                  </a:lnTo>
                  <a:lnTo>
                    <a:pt x="1305636" y="72682"/>
                  </a:lnTo>
                  <a:lnTo>
                    <a:pt x="1214653" y="52324"/>
                  </a:lnTo>
                  <a:lnTo>
                    <a:pt x="1149692" y="40741"/>
                  </a:lnTo>
                  <a:lnTo>
                    <a:pt x="1081887" y="30911"/>
                  </a:lnTo>
                  <a:lnTo>
                    <a:pt x="1011809" y="22987"/>
                  </a:lnTo>
                  <a:lnTo>
                    <a:pt x="939990" y="17145"/>
                  </a:lnTo>
                  <a:lnTo>
                    <a:pt x="867016" y="13512"/>
                  </a:lnTo>
                  <a:lnTo>
                    <a:pt x="793445" y="12280"/>
                  </a:lnTo>
                  <a:lnTo>
                    <a:pt x="719874" y="13601"/>
                  </a:lnTo>
                  <a:lnTo>
                    <a:pt x="646899" y="17462"/>
                  </a:lnTo>
                  <a:lnTo>
                    <a:pt x="575068" y="23672"/>
                  </a:lnTo>
                  <a:lnTo>
                    <a:pt x="504952" y="32067"/>
                  </a:lnTo>
                  <a:lnTo>
                    <a:pt x="437045" y="42506"/>
                  </a:lnTo>
                  <a:lnTo>
                    <a:pt x="372122" y="54787"/>
                  </a:lnTo>
                  <a:lnTo>
                    <a:pt x="310642" y="68745"/>
                  </a:lnTo>
                  <a:lnTo>
                    <a:pt x="252996" y="84264"/>
                  </a:lnTo>
                  <a:lnTo>
                    <a:pt x="199847" y="101180"/>
                  </a:lnTo>
                  <a:lnTo>
                    <a:pt x="151739" y="119354"/>
                  </a:lnTo>
                  <a:lnTo>
                    <a:pt x="109194" y="138671"/>
                  </a:lnTo>
                  <a:lnTo>
                    <a:pt x="72682" y="159080"/>
                  </a:lnTo>
                  <a:lnTo>
                    <a:pt x="30353" y="191884"/>
                  </a:lnTo>
                  <a:lnTo>
                    <a:pt x="5486" y="226999"/>
                  </a:lnTo>
                  <a:lnTo>
                    <a:pt x="0" y="252234"/>
                  </a:lnTo>
                  <a:lnTo>
                    <a:pt x="25260" y="254914"/>
                  </a:lnTo>
                  <a:lnTo>
                    <a:pt x="26123" y="246659"/>
                  </a:lnTo>
                  <a:lnTo>
                    <a:pt x="26250" y="245452"/>
                  </a:lnTo>
                  <a:lnTo>
                    <a:pt x="26644" y="244195"/>
                  </a:lnTo>
                  <a:lnTo>
                    <a:pt x="28587" y="237998"/>
                  </a:lnTo>
                  <a:lnTo>
                    <a:pt x="28892" y="237020"/>
                  </a:lnTo>
                  <a:lnTo>
                    <a:pt x="29438" y="235966"/>
                  </a:lnTo>
                  <a:lnTo>
                    <a:pt x="33083" y="228904"/>
                  </a:lnTo>
                  <a:lnTo>
                    <a:pt x="33464" y="228155"/>
                  </a:lnTo>
                  <a:lnTo>
                    <a:pt x="34048" y="227342"/>
                  </a:lnTo>
                  <a:lnTo>
                    <a:pt x="72339" y="189826"/>
                  </a:lnTo>
                  <a:lnTo>
                    <a:pt x="121043" y="161137"/>
                  </a:lnTo>
                  <a:lnTo>
                    <a:pt x="161823" y="142671"/>
                  </a:lnTo>
                  <a:lnTo>
                    <a:pt x="208483" y="125069"/>
                  </a:lnTo>
                  <a:lnTo>
                    <a:pt x="260413" y="108559"/>
                  </a:lnTo>
                  <a:lnTo>
                    <a:pt x="316992" y="93332"/>
                  </a:lnTo>
                  <a:lnTo>
                    <a:pt x="377736" y="79552"/>
                  </a:lnTo>
                  <a:lnTo>
                    <a:pt x="441833" y="67449"/>
                  </a:lnTo>
                  <a:lnTo>
                    <a:pt x="508812" y="57175"/>
                  </a:lnTo>
                  <a:lnTo>
                    <a:pt x="578091" y="48882"/>
                  </a:lnTo>
                  <a:lnTo>
                    <a:pt x="649084" y="42760"/>
                  </a:lnTo>
                  <a:lnTo>
                    <a:pt x="721220" y="38963"/>
                  </a:lnTo>
                  <a:lnTo>
                    <a:pt x="793902" y="37668"/>
                  </a:lnTo>
                  <a:lnTo>
                    <a:pt x="866584" y="38912"/>
                  </a:lnTo>
                  <a:lnTo>
                    <a:pt x="938733" y="42506"/>
                  </a:lnTo>
                  <a:lnTo>
                    <a:pt x="1009738" y="48310"/>
                  </a:lnTo>
                  <a:lnTo>
                    <a:pt x="1079042" y="56146"/>
                  </a:lnTo>
                  <a:lnTo>
                    <a:pt x="1146048" y="65874"/>
                  </a:lnTo>
                  <a:lnTo>
                    <a:pt x="1210195" y="77330"/>
                  </a:lnTo>
                  <a:lnTo>
                    <a:pt x="1270876" y="90335"/>
                  </a:lnTo>
                  <a:lnTo>
                    <a:pt x="1327391" y="104724"/>
                  </a:lnTo>
                  <a:lnTo>
                    <a:pt x="1379385" y="120345"/>
                  </a:lnTo>
                  <a:lnTo>
                    <a:pt x="1426133" y="137020"/>
                  </a:lnTo>
                  <a:lnTo>
                    <a:pt x="1467027" y="154546"/>
                  </a:lnTo>
                  <a:lnTo>
                    <a:pt x="1501419" y="172694"/>
                  </a:lnTo>
                  <a:lnTo>
                    <a:pt x="1519542" y="186232"/>
                  </a:lnTo>
                  <a:lnTo>
                    <a:pt x="1500403" y="199224"/>
                  </a:lnTo>
                  <a:lnTo>
                    <a:pt x="1574723" y="240880"/>
                  </a:lnTo>
                  <a:close/>
                </a:path>
                <a:path w="2541270" h="255269">
                  <a:moveTo>
                    <a:pt x="1820684" y="131051"/>
                  </a:moveTo>
                  <a:lnTo>
                    <a:pt x="1820519" y="131660"/>
                  </a:lnTo>
                  <a:lnTo>
                    <a:pt x="1820608" y="131368"/>
                  </a:lnTo>
                  <a:lnTo>
                    <a:pt x="1820684" y="131051"/>
                  </a:lnTo>
                  <a:close/>
                </a:path>
                <a:path w="2541270" h="255269">
                  <a:moveTo>
                    <a:pt x="1821345" y="130492"/>
                  </a:moveTo>
                  <a:lnTo>
                    <a:pt x="1820748" y="131013"/>
                  </a:lnTo>
                  <a:lnTo>
                    <a:pt x="1820672" y="131140"/>
                  </a:lnTo>
                  <a:lnTo>
                    <a:pt x="1820608" y="131368"/>
                  </a:lnTo>
                  <a:lnTo>
                    <a:pt x="1820557" y="131597"/>
                  </a:lnTo>
                  <a:lnTo>
                    <a:pt x="1821345" y="130492"/>
                  </a:lnTo>
                  <a:close/>
                </a:path>
                <a:path w="2541270" h="255269">
                  <a:moveTo>
                    <a:pt x="2540774" y="36931"/>
                  </a:moveTo>
                  <a:lnTo>
                    <a:pt x="2516403" y="25209"/>
                  </a:lnTo>
                  <a:lnTo>
                    <a:pt x="2464003" y="0"/>
                  </a:lnTo>
                  <a:lnTo>
                    <a:pt x="2464384" y="25400"/>
                  </a:lnTo>
                  <a:lnTo>
                    <a:pt x="2403564" y="26339"/>
                  </a:lnTo>
                  <a:lnTo>
                    <a:pt x="2336355" y="28867"/>
                  </a:lnTo>
                  <a:lnTo>
                    <a:pt x="2270760" y="32308"/>
                  </a:lnTo>
                  <a:lnTo>
                    <a:pt x="2207298" y="36563"/>
                  </a:lnTo>
                  <a:lnTo>
                    <a:pt x="2146516" y="41579"/>
                  </a:lnTo>
                  <a:lnTo>
                    <a:pt x="2088934" y="47282"/>
                  </a:lnTo>
                  <a:lnTo>
                    <a:pt x="2035136" y="53606"/>
                  </a:lnTo>
                  <a:lnTo>
                    <a:pt x="1985530" y="60502"/>
                  </a:lnTo>
                  <a:lnTo>
                    <a:pt x="1940674" y="67894"/>
                  </a:lnTo>
                  <a:lnTo>
                    <a:pt x="1901075" y="75742"/>
                  </a:lnTo>
                  <a:lnTo>
                    <a:pt x="1852472" y="88303"/>
                  </a:lnTo>
                  <a:lnTo>
                    <a:pt x="1809927" y="106959"/>
                  </a:lnTo>
                  <a:lnTo>
                    <a:pt x="1795081" y="131660"/>
                  </a:lnTo>
                  <a:lnTo>
                    <a:pt x="1796288" y="150279"/>
                  </a:lnTo>
                  <a:lnTo>
                    <a:pt x="1811591" y="201485"/>
                  </a:lnTo>
                  <a:lnTo>
                    <a:pt x="1840204" y="233476"/>
                  </a:lnTo>
                  <a:lnTo>
                    <a:pt x="1852028" y="236601"/>
                  </a:lnTo>
                  <a:lnTo>
                    <a:pt x="1857921" y="211899"/>
                  </a:lnTo>
                  <a:lnTo>
                    <a:pt x="1857209" y="211721"/>
                  </a:lnTo>
                  <a:lnTo>
                    <a:pt x="1851456" y="210350"/>
                  </a:lnTo>
                  <a:lnTo>
                    <a:pt x="1850644" y="209791"/>
                  </a:lnTo>
                  <a:lnTo>
                    <a:pt x="1847926" y="207899"/>
                  </a:lnTo>
                  <a:lnTo>
                    <a:pt x="1846199" y="206692"/>
                  </a:lnTo>
                  <a:lnTo>
                    <a:pt x="1845411" y="205778"/>
                  </a:lnTo>
                  <a:lnTo>
                    <a:pt x="1840814" y="200456"/>
                  </a:lnTo>
                  <a:lnTo>
                    <a:pt x="1823974" y="161391"/>
                  </a:lnTo>
                  <a:lnTo>
                    <a:pt x="1820621" y="133604"/>
                  </a:lnTo>
                  <a:lnTo>
                    <a:pt x="1819122" y="133604"/>
                  </a:lnTo>
                  <a:lnTo>
                    <a:pt x="1820214" y="132080"/>
                  </a:lnTo>
                  <a:lnTo>
                    <a:pt x="1820265" y="131508"/>
                  </a:lnTo>
                  <a:lnTo>
                    <a:pt x="1820316" y="131368"/>
                  </a:lnTo>
                  <a:lnTo>
                    <a:pt x="1820214" y="132080"/>
                  </a:lnTo>
                  <a:lnTo>
                    <a:pt x="1820075" y="133578"/>
                  </a:lnTo>
                  <a:lnTo>
                    <a:pt x="1820443" y="132080"/>
                  </a:lnTo>
                  <a:lnTo>
                    <a:pt x="1820519" y="131660"/>
                  </a:lnTo>
                  <a:lnTo>
                    <a:pt x="1820494" y="131216"/>
                  </a:lnTo>
                  <a:lnTo>
                    <a:pt x="1820456" y="130670"/>
                  </a:lnTo>
                  <a:lnTo>
                    <a:pt x="1820367" y="130873"/>
                  </a:lnTo>
                  <a:lnTo>
                    <a:pt x="1820278" y="131368"/>
                  </a:lnTo>
                  <a:lnTo>
                    <a:pt x="1820303" y="131013"/>
                  </a:lnTo>
                  <a:lnTo>
                    <a:pt x="1820240" y="131140"/>
                  </a:lnTo>
                  <a:lnTo>
                    <a:pt x="1820341" y="130505"/>
                  </a:lnTo>
                  <a:lnTo>
                    <a:pt x="1820303" y="131013"/>
                  </a:lnTo>
                  <a:lnTo>
                    <a:pt x="1820367" y="130873"/>
                  </a:lnTo>
                  <a:lnTo>
                    <a:pt x="1820418" y="129819"/>
                  </a:lnTo>
                  <a:lnTo>
                    <a:pt x="1820456" y="130670"/>
                  </a:lnTo>
                  <a:lnTo>
                    <a:pt x="1820849" y="129819"/>
                  </a:lnTo>
                  <a:lnTo>
                    <a:pt x="1820545" y="130492"/>
                  </a:lnTo>
                  <a:lnTo>
                    <a:pt x="1820481" y="131140"/>
                  </a:lnTo>
                  <a:lnTo>
                    <a:pt x="1820608" y="131013"/>
                  </a:lnTo>
                  <a:lnTo>
                    <a:pt x="1820494" y="131216"/>
                  </a:lnTo>
                  <a:lnTo>
                    <a:pt x="1820684" y="131025"/>
                  </a:lnTo>
                  <a:lnTo>
                    <a:pt x="1821345" y="130492"/>
                  </a:lnTo>
                  <a:lnTo>
                    <a:pt x="1822856" y="129222"/>
                  </a:lnTo>
                  <a:lnTo>
                    <a:pt x="1823948" y="128295"/>
                  </a:lnTo>
                  <a:lnTo>
                    <a:pt x="1824545" y="127787"/>
                  </a:lnTo>
                  <a:lnTo>
                    <a:pt x="1825586" y="127152"/>
                  </a:lnTo>
                  <a:lnTo>
                    <a:pt x="1830819" y="123952"/>
                  </a:lnTo>
                  <a:lnTo>
                    <a:pt x="1838667" y="120269"/>
                  </a:lnTo>
                  <a:lnTo>
                    <a:pt x="1889734" y="104419"/>
                  </a:lnTo>
                  <a:lnTo>
                    <a:pt x="1945386" y="92849"/>
                  </a:lnTo>
                  <a:lnTo>
                    <a:pt x="1989480" y="85585"/>
                  </a:lnTo>
                  <a:lnTo>
                    <a:pt x="2038489" y="78778"/>
                  </a:lnTo>
                  <a:lnTo>
                    <a:pt x="2091893" y="72504"/>
                  </a:lnTo>
                  <a:lnTo>
                    <a:pt x="2149017" y="66852"/>
                  </a:lnTo>
                  <a:lnTo>
                    <a:pt x="2209393" y="61874"/>
                  </a:lnTo>
                  <a:lnTo>
                    <a:pt x="2272461" y="57645"/>
                  </a:lnTo>
                  <a:lnTo>
                    <a:pt x="2337689" y="54241"/>
                  </a:lnTo>
                  <a:lnTo>
                    <a:pt x="2404529" y="51714"/>
                  </a:lnTo>
                  <a:lnTo>
                    <a:pt x="2464778" y="50800"/>
                  </a:lnTo>
                  <a:lnTo>
                    <a:pt x="2465171" y="76187"/>
                  </a:lnTo>
                  <a:lnTo>
                    <a:pt x="2540774" y="36931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593339" y="6456010"/>
            <a:ext cx="3162935" cy="30480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"/>
                <a:cs typeface="Arial"/>
              </a:rPr>
              <a:t>Ebert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al.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Science,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in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revision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</a:t>
            </a:r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8"/>
              </a:rPr>
              <a:t>www.biorxiv.org/content/10.1101/2020.12.16.423102v1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3809" y="6486433"/>
            <a:ext cx="1841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45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0999" y="1111250"/>
              <a:ext cx="8382000" cy="0"/>
            </a:xfrm>
            <a:custGeom>
              <a:avLst/>
              <a:gdLst/>
              <a:ahLst/>
              <a:cxnLst/>
              <a:rect l="l" t="t" r="r" b="b"/>
              <a:pathLst>
                <a:path w="8382000" h="0">
                  <a:moveTo>
                    <a:pt x="0" y="0"/>
                  </a:moveTo>
                  <a:lnTo>
                    <a:pt x="8382000" y="3"/>
                  </a:lnTo>
                </a:path>
              </a:pathLst>
            </a:custGeom>
            <a:ln w="38100">
              <a:solidFill>
                <a:srgbClr val="74767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5204" rIns="0" bIns="0" rtlCol="0" vert="horz">
            <a:spAutoFit/>
          </a:bodyPr>
          <a:lstStyle/>
          <a:p>
            <a:pPr marL="540385">
              <a:lnSpc>
                <a:spcPct val="100000"/>
              </a:lnSpc>
              <a:spcBef>
                <a:spcPts val="100"/>
              </a:spcBef>
            </a:pP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Complex</a:t>
            </a:r>
            <a:r>
              <a:rPr dirty="0" sz="3100" spc="16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Patterns</a:t>
            </a:r>
            <a:r>
              <a:rPr dirty="0" sz="3100" spc="17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dirty="0" sz="3100" spc="17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181818"/>
                </a:solidFill>
                <a:latin typeface="Arial"/>
                <a:cs typeface="Arial"/>
              </a:rPr>
              <a:t>Structural</a:t>
            </a:r>
            <a:r>
              <a:rPr dirty="0" sz="3100" spc="16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3100" spc="-10" b="1">
                <a:solidFill>
                  <a:srgbClr val="181818"/>
                </a:solidFill>
                <a:latin typeface="Arial"/>
                <a:cs typeface="Arial"/>
              </a:rPr>
              <a:t>Variation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550" y="1066800"/>
            <a:ext cx="8724900" cy="535939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593339" y="6456010"/>
            <a:ext cx="3162935" cy="30480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"/>
                <a:cs typeface="Arial"/>
              </a:rPr>
              <a:t>Ebert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al.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Science,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in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revision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</a:t>
            </a:r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www.biorxiv.org/content/10.1101/2020.12.16.423102v1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3809" y="6486433"/>
            <a:ext cx="1841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45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2701" y="0"/>
            <a:ext cx="9169400" cy="6858000"/>
            <a:chOff x="-12701" y="0"/>
            <a:chExt cx="91694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7289"/>
              <a:ext cx="9144000" cy="6781800"/>
            </a:xfrm>
            <a:custGeom>
              <a:avLst/>
              <a:gdLst/>
              <a:ahLst/>
              <a:cxnLst/>
              <a:rect l="l" t="t" r="r" b="b"/>
              <a:pathLst>
                <a:path w="9144000" h="6781800">
                  <a:moveTo>
                    <a:pt x="9144000" y="0"/>
                  </a:moveTo>
                  <a:lnTo>
                    <a:pt x="0" y="0"/>
                  </a:lnTo>
                  <a:lnTo>
                    <a:pt x="0" y="6781799"/>
                  </a:lnTo>
                  <a:lnTo>
                    <a:pt x="9144000" y="67817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9144001" y="1"/>
                  </a:moveTo>
                  <a:lnTo>
                    <a:pt x="0" y="0"/>
                  </a:lnTo>
                </a:path>
              </a:pathLst>
            </a:custGeom>
            <a:solidFill>
              <a:srgbClr val="716F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" y="640080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 h="0">
                  <a:moveTo>
                    <a:pt x="0" y="0"/>
                  </a:moveTo>
                  <a:lnTo>
                    <a:pt x="9144001" y="1"/>
                  </a:lnTo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699" y="6435299"/>
              <a:ext cx="1147572" cy="3343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5844" rIns="0" bIns="0" rtlCol="0" vert="horz">
            <a:spAutoFit/>
          </a:bodyPr>
          <a:lstStyle/>
          <a:p>
            <a:pPr marL="419734">
              <a:lnSpc>
                <a:spcPct val="100000"/>
              </a:lnSpc>
              <a:spcBef>
                <a:spcPts val="100"/>
              </a:spcBef>
            </a:pPr>
            <a:r>
              <a:rPr dirty="0" sz="2900" b="1">
                <a:solidFill>
                  <a:srgbClr val="181818"/>
                </a:solidFill>
                <a:latin typeface="Arial"/>
                <a:cs typeface="Arial"/>
              </a:rPr>
              <a:t>Graph</a:t>
            </a:r>
            <a:r>
              <a:rPr dirty="0" sz="2900" spc="-7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181818"/>
                </a:solidFill>
                <a:latin typeface="Arial"/>
                <a:cs typeface="Arial"/>
              </a:rPr>
              <a:t>Based</a:t>
            </a:r>
            <a:r>
              <a:rPr dirty="0" sz="2900" spc="-5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181818"/>
                </a:solidFill>
                <a:latin typeface="Arial"/>
                <a:cs typeface="Arial"/>
              </a:rPr>
              <a:t>Variant</a:t>
            </a:r>
            <a:r>
              <a:rPr dirty="0" sz="2900" spc="-5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181818"/>
                </a:solidFill>
                <a:latin typeface="Arial"/>
                <a:cs typeface="Arial"/>
              </a:rPr>
              <a:t>Calling</a:t>
            </a:r>
            <a:r>
              <a:rPr dirty="0" sz="2900" spc="-5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dirty="0" sz="2900" spc="-5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900" spc="-10" b="1">
                <a:solidFill>
                  <a:srgbClr val="181818"/>
                </a:solidFill>
                <a:latin typeface="Arial"/>
                <a:cs typeface="Arial"/>
              </a:rPr>
              <a:t>Genotyping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" y="998240"/>
            <a:ext cx="8382000" cy="539749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593339" y="6456010"/>
            <a:ext cx="3162935" cy="30480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"/>
                <a:cs typeface="Arial"/>
              </a:rPr>
              <a:t>Ebert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al.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2020.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</a:t>
            </a:r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www.biorxiv.org/content/10.1101/2020.</a:t>
            </a:r>
            <a:fld id="{81D60167-4931-47E6-BA6A-407CBD079E47}" type="slidenum"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11</a:t>
            </a:fld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.</a:t>
            </a:r>
            <a:fld id="{81D60167-4931-47E6-BA6A-407CBD079E47}" type="slidenum"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11</a:t>
            </a:fld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.</a:t>
            </a:r>
            <a:fld id="{81D60167-4931-47E6-BA6A-407CBD079E47}" type="slidenum"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378133</a:t>
            </a:fld>
            <a:r>
              <a:rPr dirty="0" u="dash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v1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809" y="6486433"/>
            <a:ext cx="18415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800" spc="-25">
                <a:solidFill>
                  <a:srgbClr val="181818"/>
                </a:solidFill>
                <a:latin typeface="Calibri"/>
                <a:cs typeface="Calibri"/>
              </a:rPr>
              <a:t>47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3187065">
              <a:lnSpc>
                <a:spcPct val="100000"/>
              </a:lnSpc>
              <a:spcBef>
                <a:spcPts val="100"/>
              </a:spcBef>
            </a:pPr>
            <a:r>
              <a:rPr dirty="0"/>
              <a:t>Next</a:t>
            </a:r>
            <a:r>
              <a:rPr dirty="0" spc="-70"/>
              <a:t> </a:t>
            </a:r>
            <a:r>
              <a:rPr dirty="0" spc="-10"/>
              <a:t>Class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69211"/>
            <a:ext cx="6256655" cy="4277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10">
                <a:latin typeface="Calibri"/>
                <a:cs typeface="Calibri"/>
              </a:rPr>
              <a:t>References: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17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Some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relevant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course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materials:</a:t>
            </a:r>
            <a:endParaRPr sz="1800">
              <a:latin typeface="Calibri"/>
              <a:cs typeface="Calibri"/>
            </a:endParaRPr>
          </a:p>
          <a:p>
            <a:pPr lvl="1" marL="755015" indent="-285115">
              <a:lnSpc>
                <a:spcPct val="100000"/>
              </a:lnSpc>
              <a:spcBef>
                <a:spcPts val="35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u="sng" sz="15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http://calla.rnet.missouri.edu/cheng_courses/mlbioinfo/mlbioinfo.htm</a:t>
            </a:r>
            <a:endParaRPr sz="15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–"/>
            </a:pPr>
            <a:endParaRPr sz="14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1500" spc="-20">
                <a:latin typeface="Calibri"/>
                <a:cs typeface="Calibri"/>
              </a:rPr>
              <a:t>bwa:</a:t>
            </a:r>
            <a:endParaRPr sz="1500">
              <a:latin typeface="Calibri"/>
              <a:cs typeface="Calibri"/>
            </a:endParaRPr>
          </a:p>
          <a:p>
            <a:pPr lvl="1" marL="755015" indent="-285115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u="sng" sz="15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https://academic.oup.com/bioinformatics/article/25/14/1754/225615</a:t>
            </a:r>
            <a:endParaRPr sz="15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–"/>
            </a:pPr>
            <a:endParaRPr sz="14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1500">
                <a:latin typeface="Calibri"/>
                <a:cs typeface="Calibri"/>
              </a:rPr>
              <a:t>HGSVC2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paper:</a:t>
            </a:r>
            <a:endParaRPr sz="1500">
              <a:latin typeface="Calibri"/>
              <a:cs typeface="Calibri"/>
            </a:endParaRPr>
          </a:p>
          <a:p>
            <a:pPr lvl="1" marL="755015" indent="-285115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u="sng" sz="15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5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www.biorxiv.org/content/10.1101/2020.11.11.378133v1</a:t>
            </a:r>
            <a:endParaRPr sz="15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–"/>
            </a:pPr>
            <a:endParaRPr sz="14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1500" spc="-10">
                <a:latin typeface="Calibri"/>
                <a:cs typeface="Calibri"/>
              </a:rPr>
              <a:t>PanGenie:</a:t>
            </a:r>
            <a:endParaRPr sz="1500">
              <a:latin typeface="Calibri"/>
              <a:cs typeface="Calibri"/>
            </a:endParaRPr>
          </a:p>
          <a:p>
            <a:pPr lvl="1" marL="755015" indent="-285115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u="sng" sz="15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5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www.biorxiv.org/content/10.1101/2020.12.16.423102v1</a:t>
            </a:r>
            <a:endParaRPr sz="15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135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Machine learning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sequence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latin typeface="Calibri"/>
                <a:cs typeface="Calibri"/>
              </a:rPr>
              <a:t>Work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on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your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project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topic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and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proposal.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25815" y="642162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503602" y="6421628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2" y="100012"/>
            <a:ext cx="9127957" cy="64833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2688590">
              <a:lnSpc>
                <a:spcPct val="100000"/>
              </a:lnSpc>
              <a:spcBef>
                <a:spcPts val="100"/>
              </a:spcBef>
            </a:pPr>
            <a:r>
              <a:rPr dirty="0"/>
              <a:t>ML </a:t>
            </a:r>
            <a:r>
              <a:rPr dirty="0" spc="-10"/>
              <a:t>Algorithms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503602" y="6421628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7971" y="6235700"/>
            <a:ext cx="6373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www.guru99.com/supervised-vs-unsupervised-learning.html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3597516"/>
            <a:ext cx="2235200" cy="1676400"/>
          </a:xfrm>
          <a:prstGeom prst="rect">
            <a:avLst/>
          </a:prstGeom>
        </p:spPr>
      </p:pic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452437" y="1595437"/>
          <a:ext cx="8697595" cy="4525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2005"/>
                <a:gridCol w="835025"/>
                <a:gridCol w="3240404"/>
              </a:tblGrid>
              <a:tr h="1196975">
                <a:tc gridSpan="2">
                  <a:txBody>
                    <a:bodyPr/>
                    <a:lstStyle/>
                    <a:p>
                      <a:pPr marL="434340" marR="30480" indent="-342900">
                        <a:lnSpc>
                          <a:spcPct val="100000"/>
                        </a:lnSpc>
                        <a:spcBef>
                          <a:spcPts val="165"/>
                        </a:spcBef>
                        <a:buFont typeface="Arial"/>
                        <a:buChar char="•"/>
                        <a:tabLst>
                          <a:tab pos="434340" algn="l"/>
                        </a:tabLst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Supervised</a:t>
                      </a:r>
                      <a:r>
                        <a:rPr dirty="0" sz="3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600" spc="-10">
                          <a:latin typeface="Calibri"/>
                          <a:cs typeface="Calibri"/>
                        </a:rPr>
                        <a:t>learning</a:t>
                      </a:r>
                      <a:endParaRPr sz="3600">
                        <a:latin typeface="Calibri"/>
                        <a:cs typeface="Calibri"/>
                      </a:endParaRPr>
                    </a:p>
                    <a:p>
                      <a:pPr marL="548640" marR="30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320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3200" spc="-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0">
                          <a:latin typeface="Calibri"/>
                          <a:cs typeface="Calibri"/>
                        </a:rPr>
                        <a:t>Training</a:t>
                      </a:r>
                      <a:r>
                        <a:rPr dirty="0" sz="32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200">
                          <a:latin typeface="Calibri"/>
                          <a:cs typeface="Calibri"/>
                        </a:rPr>
                        <a:t>data</a:t>
                      </a:r>
                      <a:r>
                        <a:rPr dirty="0" sz="3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2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3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200" spc="-10">
                          <a:latin typeface="Calibri"/>
                          <a:cs typeface="Calibri"/>
                        </a:rPr>
                        <a:t>labelled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20955">
                    <a:lnL w="9525">
                      <a:solidFill>
                        <a:srgbClr val="558ED5"/>
                      </a:solidFill>
                      <a:prstDash val="solid"/>
                    </a:lnL>
                    <a:lnR w="9525">
                      <a:solidFill>
                        <a:srgbClr val="558ED5"/>
                      </a:solidFill>
                      <a:prstDash val="solid"/>
                    </a:lnR>
                    <a:lnT w="9525">
                      <a:solidFill>
                        <a:srgbClr val="558ED5"/>
                      </a:solidFill>
                      <a:prstDash val="solid"/>
                    </a:lnT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58ED5"/>
                      </a:solidFill>
                      <a:prstDash val="solid"/>
                    </a:lnL>
                    <a:lnB w="9525">
                      <a:solidFill>
                        <a:srgbClr val="604A7B"/>
                      </a:solidFill>
                      <a:prstDash val="solid"/>
                    </a:lnB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58ED5"/>
                      </a:solidFill>
                      <a:prstDash val="solid"/>
                    </a:lnL>
                    <a:lnR w="9525">
                      <a:solidFill>
                        <a:srgbClr val="604A7B"/>
                      </a:solidFill>
                      <a:prstDash val="solid"/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04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800" spc="-20">
                          <a:latin typeface="Calibri"/>
                          <a:cs typeface="Calibri"/>
                        </a:rPr>
                        <a:t>Semi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Tra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9525">
                      <a:solidFill>
                        <a:srgbClr val="604A7B"/>
                      </a:solidFill>
                      <a:prstDash val="solid"/>
                    </a:lnL>
                    <a:lnR w="9525">
                      <a:solidFill>
                        <a:srgbClr val="558ED5"/>
                      </a:solidFill>
                      <a:prstDash val="solid"/>
                    </a:lnR>
                    <a:lnT w="9525">
                      <a:solidFill>
                        <a:srgbClr val="604A7B"/>
                      </a:solidFill>
                      <a:prstDash val="solid"/>
                    </a:lnT>
                    <a:lnB w="9525">
                      <a:solidFill>
                        <a:srgbClr val="604A7B"/>
                      </a:solidFill>
                      <a:prstDash val="solid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2800">
                          <a:latin typeface="Calibri"/>
                          <a:cs typeface="Calibri"/>
                        </a:rPr>
                        <a:t>-supervised</a:t>
                      </a:r>
                      <a:r>
                        <a:rPr dirty="0" sz="28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 spc="-10">
                          <a:latin typeface="Calibri"/>
                          <a:cs typeface="Calibri"/>
                        </a:rPr>
                        <a:t>learning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ining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data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partially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labelled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9525">
                      <a:solidFill>
                        <a:srgbClr val="558ED5"/>
                      </a:solidFill>
                      <a:prstDash val="solid"/>
                    </a:lnL>
                    <a:lnR w="9525">
                      <a:solidFill>
                        <a:srgbClr val="604A7B"/>
                      </a:solidFill>
                      <a:prstDash val="solid"/>
                    </a:lnR>
                    <a:lnT w="9525">
                      <a:solidFill>
                        <a:srgbClr val="604A7B"/>
                      </a:solidFill>
                      <a:prstDash val="solid"/>
                    </a:lnT>
                    <a:lnB w="9525">
                      <a:solidFill>
                        <a:srgbClr val="604A7B"/>
                      </a:solidFill>
                      <a:prstDash val="solid"/>
                    </a:lnB>
                    <a:solidFill>
                      <a:srgbClr val="B3A2C7"/>
                    </a:solidFill>
                  </a:tcPr>
                </a:tc>
              </a:tr>
              <a:tr h="2528570">
                <a:tc gridSpan="2">
                  <a:txBody>
                    <a:bodyPr/>
                    <a:lstStyle/>
                    <a:p>
                      <a:pPr marL="434340" marR="30480" indent="-342900">
                        <a:lnSpc>
                          <a:spcPts val="3160"/>
                        </a:lnSpc>
                        <a:buFont typeface="Arial"/>
                        <a:buChar char="•"/>
                        <a:tabLst>
                          <a:tab pos="434340" algn="l"/>
                        </a:tabLst>
                      </a:pPr>
                      <a:r>
                        <a:rPr dirty="0" sz="3600">
                          <a:latin typeface="Calibri"/>
                          <a:cs typeface="Calibri"/>
                        </a:rPr>
                        <a:t>Unsupervised</a:t>
                      </a:r>
                      <a:r>
                        <a:rPr dirty="0" sz="3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600" spc="-10">
                          <a:latin typeface="Calibri"/>
                          <a:cs typeface="Calibri"/>
                        </a:rPr>
                        <a:t>learning</a:t>
                      </a:r>
                      <a:endParaRPr sz="3600">
                        <a:latin typeface="Calibri"/>
                        <a:cs typeface="Calibri"/>
                      </a:endParaRPr>
                    </a:p>
                    <a:p>
                      <a:pPr marL="548640" marR="3048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320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3200" spc="-4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0">
                          <a:latin typeface="Calibri"/>
                          <a:cs typeface="Calibri"/>
                        </a:rPr>
                        <a:t>Training</a:t>
                      </a:r>
                      <a:r>
                        <a:rPr dirty="0" sz="32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200">
                          <a:latin typeface="Calibri"/>
                          <a:cs typeface="Calibri"/>
                        </a:rPr>
                        <a:t>data</a:t>
                      </a:r>
                      <a:r>
                        <a:rPr dirty="0" sz="3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2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32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200" spc="-10">
                          <a:latin typeface="Calibri"/>
                          <a:cs typeface="Calibri"/>
                        </a:rPr>
                        <a:t>unlabeled</a:t>
                      </a:r>
                      <a:endParaRPr sz="3200">
                        <a:latin typeface="Calibri"/>
                        <a:cs typeface="Calibri"/>
                      </a:endParaRPr>
                    </a:p>
                    <a:p>
                      <a:pPr marR="304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750">
                        <a:latin typeface="Times New Roman"/>
                        <a:cs typeface="Times New Roman"/>
                      </a:endParaRPr>
                    </a:p>
                    <a:p>
                      <a:pPr marL="434340" marR="30480" indent="-34290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34340" algn="l"/>
                        </a:tabLst>
                      </a:pPr>
                      <a:r>
                        <a:rPr dirty="0" sz="3600" spc="-10">
                          <a:latin typeface="Calibri"/>
                          <a:cs typeface="Calibri"/>
                        </a:rPr>
                        <a:t>Reinforcement</a:t>
                      </a:r>
                      <a:r>
                        <a:rPr dirty="0" sz="3600" spc="-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600" spc="-10">
                          <a:latin typeface="Calibri"/>
                          <a:cs typeface="Calibri"/>
                        </a:rPr>
                        <a:t>learning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558ED5"/>
                      </a:solidFill>
                      <a:prstDash val="solid"/>
                    </a:lnL>
                    <a:lnR w="9525">
                      <a:solidFill>
                        <a:srgbClr val="558ED5"/>
                      </a:solidFill>
                      <a:prstDash val="solid"/>
                    </a:lnR>
                    <a:lnB w="9525">
                      <a:solidFill>
                        <a:srgbClr val="558ED5"/>
                      </a:solidFill>
                      <a:prstDash val="solid"/>
                    </a:lnB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558ED5"/>
                      </a:solidFill>
                      <a:prstDash val="solid"/>
                    </a:lnL>
                    <a:lnT w="9525">
                      <a:solidFill>
                        <a:srgbClr val="604A7B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205867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dirty="0" spc="10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8340" y="5693155"/>
            <a:ext cx="6373495" cy="812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09800">
              <a:lnSpc>
                <a:spcPct val="1433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Training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data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labeled: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(X,Y)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www.guru99.com/supervised-vs-unsupervised-learning.html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600" y="1352550"/>
            <a:ext cx="8585200" cy="411479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175133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dirty="0" spc="35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5687059"/>
            <a:ext cx="6647815" cy="824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81200">
              <a:lnSpc>
                <a:spcPct val="1456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Training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data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unlabeled: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0">
                <a:latin typeface="Calibri"/>
                <a:cs typeface="Calibri"/>
              </a:rPr>
              <a:t>X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www.partek.com/application-page/single-cell-gene-expression/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4142" y="1655633"/>
            <a:ext cx="5099017" cy="395678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8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328" rIns="0" bIns="0" rtlCol="0" vert="horz">
            <a:spAutoFit/>
          </a:bodyPr>
          <a:lstStyle/>
          <a:p>
            <a:pPr marL="175133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dirty="0" spc="35"/>
              <a:t> </a:t>
            </a:r>
            <a:r>
              <a:rPr dirty="0" spc="-1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503602" y="6421628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5940" y="5931916"/>
            <a:ext cx="7603490" cy="75120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spc="-10">
                <a:solidFill>
                  <a:srgbClr val="222222"/>
                </a:solidFill>
                <a:latin typeface="Arial"/>
                <a:cs typeface="Arial"/>
              </a:rPr>
              <a:t>Kiselev,</a:t>
            </a:r>
            <a:r>
              <a:rPr dirty="0" sz="1600" spc="-5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Vladimir</a:t>
            </a:r>
            <a:r>
              <a:rPr dirty="0" sz="1600" spc="-6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22222"/>
                </a:solidFill>
                <a:latin typeface="Arial"/>
                <a:cs typeface="Arial"/>
              </a:rPr>
              <a:t>Yu,</a:t>
            </a:r>
            <a:r>
              <a:rPr dirty="0" sz="1600" spc="-6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222222"/>
                </a:solidFill>
                <a:latin typeface="Arial"/>
                <a:cs typeface="Arial"/>
              </a:rPr>
              <a:t>Tallulah</a:t>
            </a:r>
            <a:r>
              <a:rPr dirty="0" sz="1600" spc="-4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S.</a:t>
            </a:r>
            <a:r>
              <a:rPr dirty="0" sz="1600" spc="-11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Andrews,</a:t>
            </a:r>
            <a:r>
              <a:rPr dirty="0" sz="1600" spc="-3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dirty="0" sz="1600" spc="-4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Martin</a:t>
            </a:r>
            <a:r>
              <a:rPr dirty="0" sz="1600" spc="-4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Hemberg.</a:t>
            </a:r>
            <a:r>
              <a:rPr dirty="0" sz="1600" spc="-3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"Challenges</a:t>
            </a:r>
            <a:r>
              <a:rPr dirty="0" sz="1600" spc="-3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222222"/>
                </a:solidFill>
                <a:latin typeface="Arial"/>
                <a:cs typeface="Arial"/>
              </a:rPr>
              <a:t>in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unsupervised</a:t>
            </a:r>
            <a:r>
              <a:rPr dirty="0" sz="1600" spc="-2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clustering</a:t>
            </a:r>
            <a:r>
              <a:rPr dirty="0" sz="1600" spc="-1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of</a:t>
            </a:r>
            <a:r>
              <a:rPr dirty="0" sz="1600" spc="-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22222"/>
                </a:solidFill>
                <a:latin typeface="Arial"/>
                <a:cs typeface="Arial"/>
              </a:rPr>
              <a:t>single-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cell</a:t>
            </a:r>
            <a:r>
              <a:rPr dirty="0" sz="1600" spc="-1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22222"/>
                </a:solidFill>
                <a:latin typeface="Arial"/>
                <a:cs typeface="Arial"/>
              </a:rPr>
              <a:t>RNA-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seq</a:t>
            </a:r>
            <a:r>
              <a:rPr dirty="0" sz="1600" spc="-1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data."</a:t>
            </a:r>
            <a:r>
              <a:rPr dirty="0" sz="1600" spc="-2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222222"/>
                </a:solidFill>
                <a:latin typeface="Arial"/>
                <a:cs typeface="Arial"/>
              </a:rPr>
              <a:t>Nature</a:t>
            </a:r>
            <a:r>
              <a:rPr dirty="0" sz="1600" spc="-15" i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222222"/>
                </a:solidFill>
                <a:latin typeface="Arial"/>
                <a:cs typeface="Arial"/>
              </a:rPr>
              <a:t>Reviews</a:t>
            </a:r>
            <a:r>
              <a:rPr dirty="0" sz="1600" spc="-10" i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 i="1">
                <a:solidFill>
                  <a:srgbClr val="222222"/>
                </a:solidFill>
                <a:latin typeface="Arial"/>
                <a:cs typeface="Arial"/>
              </a:rPr>
              <a:t>Genetics</a:t>
            </a:r>
            <a:r>
              <a:rPr dirty="0" sz="1600" spc="-10" i="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222222"/>
                </a:solidFill>
                <a:latin typeface="Arial"/>
                <a:cs typeface="Arial"/>
              </a:rPr>
              <a:t>20.5 </a:t>
            </a:r>
            <a:r>
              <a:rPr dirty="0" sz="1600">
                <a:solidFill>
                  <a:srgbClr val="222222"/>
                </a:solidFill>
                <a:latin typeface="Arial"/>
                <a:cs typeface="Arial"/>
              </a:rPr>
              <a:t>(2019): </a:t>
            </a:r>
            <a:r>
              <a:rPr dirty="0" sz="1600" spc="-10">
                <a:solidFill>
                  <a:srgbClr val="222222"/>
                </a:solidFill>
                <a:latin typeface="Arial"/>
                <a:cs typeface="Arial"/>
              </a:rPr>
              <a:t>273-</a:t>
            </a:r>
            <a:r>
              <a:rPr dirty="0" sz="1600" spc="-20">
                <a:solidFill>
                  <a:srgbClr val="222222"/>
                </a:solidFill>
                <a:latin typeface="Arial"/>
                <a:cs typeface="Arial"/>
              </a:rPr>
              <a:t>282.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1458594"/>
            <a:ext cx="6629400" cy="39408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2023-01-24T22:31:46Z</dcterms:created>
  <dcterms:modified xsi:type="dcterms:W3CDTF">2023-01-24T22:31:46Z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2023-01-24T00:00:00Z</vt:filetime>
  </property>
  <property fmtid="{D5CDD505-2E9C-101B-9397-08002B2CF9AE}" pid="3" name="LastSaved">
    <vt:filetime>2023-01-24T00:00:00Z</vt:filetime>
  </property>
  <property fmtid="{D5CDD505-2E9C-101B-9397-08002B2CF9AE}" pid="4" name="Producer">
    <vt:lpwstr>macOS Version 10.15.7 (Build 19H2026) Quartz PDFContext</vt:lpwstr>
  </property>
</Properties>
</file>